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78"/>
  </p:notesMasterIdLst>
  <p:handoutMasterIdLst>
    <p:handoutMasterId r:id="rId79"/>
  </p:handoutMasterIdLst>
  <p:sldIdLst>
    <p:sldId id="1768" r:id="rId3"/>
    <p:sldId id="708" r:id="rId4"/>
    <p:sldId id="328" r:id="rId5"/>
    <p:sldId id="754" r:id="rId6"/>
    <p:sldId id="756" r:id="rId7"/>
    <p:sldId id="301" r:id="rId8"/>
    <p:sldId id="302" r:id="rId9"/>
    <p:sldId id="329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291" r:id="rId19"/>
    <p:sldId id="330" r:id="rId20"/>
    <p:sldId id="710" r:id="rId21"/>
    <p:sldId id="306" r:id="rId22"/>
    <p:sldId id="308" r:id="rId23"/>
    <p:sldId id="309" r:id="rId24"/>
    <p:sldId id="310" r:id="rId25"/>
    <p:sldId id="307" r:id="rId26"/>
    <p:sldId id="311" r:id="rId27"/>
    <p:sldId id="312" r:id="rId28"/>
    <p:sldId id="750" r:id="rId29"/>
    <p:sldId id="333" r:id="rId30"/>
    <p:sldId id="711" r:id="rId31"/>
    <p:sldId id="745" r:id="rId32"/>
    <p:sldId id="334" r:id="rId33"/>
    <p:sldId id="709" r:id="rId34"/>
    <p:sldId id="331" r:id="rId35"/>
    <p:sldId id="292" r:id="rId36"/>
    <p:sldId id="303" r:id="rId37"/>
    <p:sldId id="304" r:id="rId38"/>
    <p:sldId id="305" r:id="rId39"/>
    <p:sldId id="714" r:id="rId40"/>
    <p:sldId id="332" r:id="rId41"/>
    <p:sldId id="317" r:id="rId42"/>
    <p:sldId id="318" r:id="rId43"/>
    <p:sldId id="319" r:id="rId44"/>
    <p:sldId id="320" r:id="rId45"/>
    <p:sldId id="321" r:id="rId46"/>
    <p:sldId id="721" r:id="rId47"/>
    <p:sldId id="322" r:id="rId48"/>
    <p:sldId id="323" r:id="rId49"/>
    <p:sldId id="324" r:id="rId50"/>
    <p:sldId id="326" r:id="rId51"/>
    <p:sldId id="325" r:id="rId52"/>
    <p:sldId id="327" r:id="rId53"/>
    <p:sldId id="722" r:id="rId54"/>
    <p:sldId id="723" r:id="rId55"/>
    <p:sldId id="724" r:id="rId56"/>
    <p:sldId id="315" r:id="rId57"/>
    <p:sldId id="713" r:id="rId58"/>
    <p:sldId id="748" r:id="rId59"/>
    <p:sldId id="314" r:id="rId60"/>
    <p:sldId id="712" r:id="rId61"/>
    <p:sldId id="316" r:id="rId62"/>
    <p:sldId id="740" r:id="rId63"/>
    <p:sldId id="742" r:id="rId64"/>
    <p:sldId id="741" r:id="rId65"/>
    <p:sldId id="726" r:id="rId66"/>
    <p:sldId id="727" r:id="rId67"/>
    <p:sldId id="729" r:id="rId68"/>
    <p:sldId id="731" r:id="rId69"/>
    <p:sldId id="732" r:id="rId70"/>
    <p:sldId id="733" r:id="rId71"/>
    <p:sldId id="734" r:id="rId72"/>
    <p:sldId id="736" r:id="rId73"/>
    <p:sldId id="743" r:id="rId74"/>
    <p:sldId id="744" r:id="rId75"/>
    <p:sldId id="739" r:id="rId76"/>
    <p:sldId id="707" r:id="rId77"/>
  </p:sldIdLst>
  <p:sldSz cx="12192000" cy="6858000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5pPr>
    <a:lvl6pPr marL="22860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6pPr>
    <a:lvl7pPr marL="27432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7pPr>
    <a:lvl8pPr marL="32004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8pPr>
    <a:lvl9pPr marL="36576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00"/>
    <a:srgbClr val="008000"/>
    <a:srgbClr val="FFFF00"/>
    <a:srgbClr val="FFCC66"/>
    <a:srgbClr val="CC66FF"/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61"/>
    <p:restoredTop sz="93197"/>
  </p:normalViewPr>
  <p:slideViewPr>
    <p:cSldViewPr>
      <p:cViewPr varScale="1">
        <p:scale>
          <a:sx n="119" d="100"/>
          <a:sy n="119" d="100"/>
        </p:scale>
        <p:origin x="1376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94"/>
    </p:cViewPr>
  </p:sorterViewPr>
  <p:notesViewPr>
    <p:cSldViewPr>
      <p:cViewPr varScale="1">
        <p:scale>
          <a:sx n="53" d="100"/>
          <a:sy n="53" d="100"/>
        </p:scale>
        <p:origin x="-1248" y="-10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F80743A9-0E68-A84E-8B5B-982B98AFD1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467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D715DAB4-2617-344A-8A4E-35068C8BFF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8415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26949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6048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20152" y="836613"/>
            <a:ext cx="2762249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27051" y="836613"/>
            <a:ext cx="8089900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771871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64000" y="609600"/>
            <a:ext cx="78232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174692911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54C71-B1A6-0A40-A62E-485F36DE7BF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36091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54E7A-2BE3-524A-82C0-49F718FBFE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74070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FC592-F83E-C842-A16E-B51803FEC6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2612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12FED9-F25E-BF48-BBF2-BCB8ACD6118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4248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48FF-C24A-6144-9320-9FE2D33094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150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15A0A-E268-E548-87FB-0C2CC3CDAD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73597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CEFE14-6D7C-9544-B4C9-CFB851B25C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5943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2799209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3241D-F48C-4D40-93E8-8CA2620D2E7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7659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31416-242F-A047-B3FE-35585FE54C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64037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3ECAA-3FBD-7A4A-B5F5-FF17722713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36425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20152" y="836613"/>
            <a:ext cx="2762249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27051" y="836613"/>
            <a:ext cx="8089900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ABB75-A7FD-AE4F-B439-434BC85A3CC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203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946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82873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60645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26369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2431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33146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01065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Relationship Id="rId22" Type="http://schemas.openxmlformats.org/officeDocument/2006/relationships/image" Target="../media/image7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vmlDrawing" Target="../drawings/vmlDrawing2.v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8.png"/><Relationship Id="rId20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oleObject" Target="../embeddings/oleObject2.bin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9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6427196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4" name="Image" r:id="rId16" imgW="13003175" imgH="9752381" progId="Photoshop.Image.10">
                  <p:embed/>
                </p:oleObj>
              </mc:Choice>
              <mc:Fallback>
                <p:oleObj name="Image" r:id="rId16" imgW="13003175" imgH="9752381" progId="Photoshop.Image.1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836613"/>
            <a:ext cx="109728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44675"/>
            <a:ext cx="10972800" cy="42814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28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546E9E5-A93E-C640-A38D-FBF9E552240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648" y="4071624"/>
            <a:ext cx="1071352" cy="223769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429F087-6574-5A48-B925-4836BD6CBC99}"/>
              </a:ext>
            </a:extLst>
          </p:cNvPr>
          <p:cNvSpPr/>
          <p:nvPr userDrawn="1"/>
        </p:nvSpPr>
        <p:spPr>
          <a:xfrm>
            <a:off x="9552385" y="164823"/>
            <a:ext cx="17395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dirty="0" err="1"/>
              <a:t>vincentjava@yahoo.com.tw</a:t>
            </a:r>
            <a:endParaRPr lang="zh-TW" altLang="zh-TW" sz="10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F6FBE03-0296-4548-87FD-2FAD4511471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546" y="6630582"/>
            <a:ext cx="2441105" cy="16765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BEA75B5-E9C7-8A46-8569-547381C5E84D}"/>
              </a:ext>
            </a:extLst>
          </p:cNvPr>
          <p:cNvSpPr txBox="1"/>
          <p:nvPr userDrawn="1"/>
        </p:nvSpPr>
        <p:spPr>
          <a:xfrm>
            <a:off x="10656075" y="656353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段維瀚老師</a:t>
            </a:r>
            <a:r>
              <a:rPr kumimoji="1" lang="en-US" altLang="zh-TW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製</a:t>
            </a:r>
            <a:endParaRPr kumimoji="1" lang="zh-TW" altLang="en-US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華康儷中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3200" b="1">
          <a:solidFill>
            <a:schemeClr val="accent2"/>
          </a:solidFill>
          <a:latin typeface="+mn-lt"/>
          <a:ea typeface="+mn-ea"/>
          <a:cs typeface="華康中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3000" b="1">
          <a:solidFill>
            <a:srgbClr val="006600"/>
          </a:solidFill>
          <a:latin typeface="+mn-lt"/>
          <a:ea typeface="+mn-ea"/>
          <a:cs typeface="華康中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21"/>
        </a:buBlip>
        <a:defRPr kumimoji="1" sz="2400" b="1">
          <a:solidFill>
            <a:srgbClr val="FF3300"/>
          </a:solidFill>
          <a:latin typeface="+mn-lt"/>
          <a:ea typeface="+mn-ea"/>
          <a:cs typeface="華康中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2"/>
        </a:buBlip>
        <a:defRPr kumimoji="1" sz="2000" b="1">
          <a:solidFill>
            <a:schemeClr val="tx1"/>
          </a:solidFill>
          <a:latin typeface="+mn-lt"/>
          <a:ea typeface="+mn-ea"/>
          <a:cs typeface="華康中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新細明體" pitchFamily="18" charset="-120"/>
          <a:cs typeface="新細明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7"/>
          <p:cNvGraphicFramePr>
            <a:graphicFrameLocks noChangeAspect="1"/>
          </p:cNvGraphicFramePr>
          <p:nvPr userDrawn="1"/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3" name="Image" r:id="rId15" imgW="13003175" imgH="9752381" progId="Photoshop.Image.10">
                  <p:embed/>
                </p:oleObj>
              </mc:Choice>
              <mc:Fallback>
                <p:oleObj name="Image" r:id="rId15" imgW="13003175" imgH="9752381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836613"/>
            <a:ext cx="10972800" cy="7921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44675"/>
            <a:ext cx="10972800" cy="42814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7951CB87-F520-AA4D-A8B4-6C10051A8F5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+mj-lt"/>
          <a:ea typeface="+mj-ea"/>
          <a:cs typeface="新細明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3200">
          <a:solidFill>
            <a:srgbClr val="808080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kumimoji="1" sz="3000">
          <a:solidFill>
            <a:srgbClr val="5F5F5F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333333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cd/E13222_01/wls/docs81/webapp/web_xml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omcat.apache.org/tomcat-9.0-doc/servletapi/javax/servlet/annotation/WebServlet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oob.com/servlet/servlet-server-response.html" TargetMode="External"/><Relationship Id="rId2" Type="http://schemas.openxmlformats.org/officeDocument/2006/relationships/hyperlink" Target="https://www.runoob.com/servlet/servlet-client-request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ADFCFE-7C44-9749-A731-F3A55D184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500" dirty="0"/>
              <a:t>Q &amp; A</a:t>
            </a:r>
            <a:endParaRPr lang="zh-TW" altLang="en-US" sz="45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A1F6A2-BBEF-584E-BE0F-BC26830B3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560" y="1700808"/>
            <a:ext cx="8208912" cy="3211116"/>
          </a:xfrm>
        </p:spPr>
        <p:txBody>
          <a:bodyPr/>
          <a:lstStyle/>
          <a:p>
            <a:r>
              <a:rPr kumimoji="1" lang="zh-TW" altLang="en-US" dirty="0"/>
              <a:t>上完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課程後我的技術能力可以到哪</a:t>
            </a:r>
            <a:r>
              <a:rPr kumimoji="1" lang="en-US" altLang="zh-TW" dirty="0"/>
              <a:t>?</a:t>
            </a:r>
          </a:p>
          <a:p>
            <a:pPr lvl="1"/>
            <a:r>
              <a:rPr kumimoji="1" lang="zh-TW" altLang="en-US" dirty="0"/>
              <a:t>完整符合大多數</a:t>
            </a:r>
            <a:r>
              <a:rPr kumimoji="1" lang="en-US" altLang="zh-TW" dirty="0"/>
              <a:t> Android App </a:t>
            </a:r>
            <a:r>
              <a:rPr kumimoji="1" lang="zh-TW" altLang="en-US" dirty="0"/>
              <a:t>徵才所要求的技術門檻。甚至可能是資深工程師才要會的資料串接與大數據</a:t>
            </a:r>
            <a:r>
              <a:rPr lang="zh-TW" altLang="en-US" dirty="0"/>
              <a:t>資料呈現</a:t>
            </a:r>
            <a:r>
              <a:rPr kumimoji="1" lang="zh-TW" altLang="en-US" dirty="0"/>
              <a:t>技術，課堂中也都會教授。</a:t>
            </a:r>
            <a:endParaRPr kumimoji="1" lang="en-US" altLang="zh-TW" dirty="0"/>
          </a:p>
          <a:p>
            <a:pPr lvl="1"/>
            <a:r>
              <a:rPr lang="zh-TW" altLang="en-US" dirty="0"/>
              <a:t>有能力可以</a:t>
            </a:r>
            <a:r>
              <a:rPr kumimoji="1" lang="zh-TW" altLang="en-US" dirty="0"/>
              <a:t>自主開發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且上架</a:t>
            </a:r>
            <a:endParaRPr kumimoji="1" lang="en-US" altLang="zh-TW" dirty="0"/>
          </a:p>
          <a:p>
            <a:r>
              <a:rPr kumimoji="1" lang="zh-TW" altLang="en-US" dirty="0"/>
              <a:t>有哪些</a:t>
            </a:r>
            <a:r>
              <a:rPr kumimoji="1" lang="en-US" altLang="zh-TW" dirty="0"/>
              <a:t> App ?</a:t>
            </a:r>
          </a:p>
          <a:p>
            <a:pPr lvl="1"/>
            <a:r>
              <a:rPr lang="zh-TW" altLang="en-US" dirty="0"/>
              <a:t>智慧辨識</a:t>
            </a:r>
            <a:r>
              <a:rPr lang="en-US" altLang="zh-TW" dirty="0"/>
              <a:t>App</a:t>
            </a:r>
            <a:r>
              <a:rPr lang="zh-TW" altLang="en-US" dirty="0"/>
              <a:t>、行動商務</a:t>
            </a:r>
            <a:r>
              <a:rPr lang="en-US" altLang="zh-TW" dirty="0"/>
              <a:t>App</a:t>
            </a:r>
            <a:r>
              <a:rPr lang="zh-TW" altLang="en-US" dirty="0"/>
              <a:t>、智慧地圖導航</a:t>
            </a:r>
            <a:r>
              <a:rPr lang="en-US" altLang="zh-TW" dirty="0"/>
              <a:t>App</a:t>
            </a:r>
            <a:r>
              <a:rPr lang="zh-TW" altLang="en-US" dirty="0"/>
              <a:t>、財經小幫手</a:t>
            </a:r>
            <a:r>
              <a:rPr lang="en-US" altLang="zh-TW" dirty="0"/>
              <a:t>App </a:t>
            </a:r>
            <a:r>
              <a:rPr lang="zh-TW" altLang="en-US" dirty="0"/>
              <a:t>等多種遊戲</a:t>
            </a:r>
            <a:r>
              <a:rPr lang="en-US" altLang="zh-TW"/>
              <a:t>App…</a:t>
            </a:r>
          </a:p>
          <a:p>
            <a:pPr marL="457200" lvl="1" indent="0">
              <a:buNone/>
            </a:pP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AD17ED-7650-A449-BE29-BB7E2884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4BB54-68B9-4215-8138-A4D7FA33C9C8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3DB3F3-FC2C-A842-A5C3-CC542B8E99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4EDF4579-38BF-574F-803D-BA6DA21F93DE}"/>
              </a:ext>
            </a:extLst>
          </p:cNvPr>
          <p:cNvSpPr txBox="1">
            <a:spLocks/>
          </p:cNvSpPr>
          <p:nvPr/>
        </p:nvSpPr>
        <p:spPr bwMode="auto"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fld id="{5E44BB54-68B9-4215-8138-A4D7FA33C9C8}" type="slidenum">
              <a:rPr lang="en-US" altLang="zh-TW"/>
              <a:pPr>
                <a:defRPr/>
              </a:pPr>
              <a:t>1</a:t>
            </a:fld>
            <a:endParaRPr lang="en-US" altLang="zh-TW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3C05830-0EDA-664B-978F-354826E65F3F}"/>
              </a:ext>
            </a:extLst>
          </p:cNvPr>
          <p:cNvSpPr txBox="1"/>
          <p:nvPr/>
        </p:nvSpPr>
        <p:spPr>
          <a:xfrm>
            <a:off x="2701795" y="3847492"/>
            <a:ext cx="6706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Servlet</a:t>
            </a:r>
            <a:endParaRPr lang="zh-TW" altLang="en-US" sz="4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8340" name="Picture 4" descr="Java Logo Transparent 47568 Loadtve - Jsp Servlet PNG Image | Transparent  PNG Free Download on SeekPNG">
            <a:extLst>
              <a:ext uri="{FF2B5EF4-FFF2-40B4-BE49-F238E27FC236}">
                <a16:creationId xmlns:a16="http://schemas.microsoft.com/office/drawing/2014/main" id="{50DB9BE9-DF8D-8346-BF3F-88DB11AC9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70" y="963651"/>
            <a:ext cx="5393420" cy="274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02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5A6592D5-19B6-0346-845E-F2352FCB58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376" y="609600"/>
            <a:ext cx="9960025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二、處理</a:t>
            </a:r>
            <a:r>
              <a:rPr lang="zh-TW" dirty="0"/>
              <a:t>請求</a:t>
            </a:r>
            <a:endParaRPr lang="zh-TW" altLang="en-US" dirty="0"/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AE544ABA-DC50-A14D-AACC-E89EA01D39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8134350" cy="41148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TW" i="1"/>
              <a:t>GenericServlet</a:t>
            </a:r>
            <a:r>
              <a:rPr lang="zh-TW" altLang="en-US" i="1"/>
              <a:t>：</a:t>
            </a:r>
            <a:endParaRPr lang="en-US" altLang="zh-TW" i="1"/>
          </a:p>
          <a:p>
            <a:pPr marL="1090613" lvl="1">
              <a:buFont typeface="Times New Roman" charset="0"/>
              <a:buChar char="–"/>
              <a:defRPr/>
            </a:pPr>
            <a:r>
              <a:rPr lang="en-US" altLang="zh-TW" b="1" i="1"/>
              <a:t>GenericServlet</a:t>
            </a:r>
            <a:r>
              <a:rPr lang="en-US" altLang="zh-TW"/>
              <a:t> </a:t>
            </a:r>
            <a:r>
              <a:rPr lang="zh-TW" altLang="en-US"/>
              <a:t>類別可管理</a:t>
            </a:r>
            <a:r>
              <a:rPr lang="en-US" altLang="zh-TW"/>
              <a:t> </a:t>
            </a:r>
            <a:r>
              <a:rPr lang="en-US" altLang="zh-TW" b="1" i="1"/>
              <a:t>Servlet</a:t>
            </a:r>
            <a:r>
              <a:rPr lang="en-US" altLang="zh-TW"/>
              <a:t> </a:t>
            </a:r>
            <a:r>
              <a:rPr lang="zh-TW" altLang="en-US"/>
              <a:t>的生命週期</a:t>
            </a:r>
            <a:r>
              <a:rPr lang="en-US" altLang="zh-TW"/>
              <a:t> (</a:t>
            </a:r>
            <a:r>
              <a:rPr lang="en-US" altLang="zh-TW" b="1" i="1"/>
              <a:t>init()</a:t>
            </a:r>
            <a:r>
              <a:rPr lang="zh-TW" altLang="en-US" b="1" i="1"/>
              <a:t>、</a:t>
            </a:r>
            <a:r>
              <a:rPr lang="en-US" altLang="zh-TW" b="1" i="1"/>
              <a:t>destroy()</a:t>
            </a:r>
            <a:r>
              <a:rPr lang="en-US" altLang="zh-TW"/>
              <a:t>)</a:t>
            </a:r>
            <a:r>
              <a:rPr lang="zh-TW" altLang="en-US"/>
              <a:t>，</a:t>
            </a:r>
            <a:r>
              <a:rPr lang="en-US" altLang="zh-TW" b="1" i="1"/>
              <a:t>Servlet</a:t>
            </a:r>
            <a:r>
              <a:rPr lang="en-US" altLang="zh-TW"/>
              <a:t> </a:t>
            </a:r>
            <a:r>
              <a:rPr lang="zh-TW" altLang="en-US"/>
              <a:t>環境變數與</a:t>
            </a:r>
            <a:r>
              <a:rPr lang="en-US" altLang="zh-TW" b="1" i="1"/>
              <a:t>log</a:t>
            </a:r>
            <a:r>
              <a:rPr lang="zh-TW" altLang="en-US"/>
              <a:t>。</a:t>
            </a:r>
            <a:endParaRPr lang="en-US" altLang="zh-TW"/>
          </a:p>
          <a:p>
            <a:pPr marL="1090613" lvl="1">
              <a:buFont typeface="Times New Roman" charset="0"/>
              <a:buChar char="–"/>
              <a:defRPr/>
            </a:pPr>
            <a:r>
              <a:rPr lang="zh-TW" altLang="en-US"/>
              <a:t>使用</a:t>
            </a:r>
            <a:r>
              <a:rPr lang="en-US" altLang="zh-TW"/>
              <a:t> </a:t>
            </a:r>
            <a:r>
              <a:rPr lang="en-US" altLang="zh-TW" b="1" i="1"/>
              <a:t>GenericServlet</a:t>
            </a:r>
            <a:r>
              <a:rPr lang="en-US" altLang="zh-TW"/>
              <a:t> </a:t>
            </a:r>
            <a:r>
              <a:rPr lang="zh-TW" altLang="en-US"/>
              <a:t>時應</a:t>
            </a:r>
            <a:r>
              <a:rPr lang="zh-TW" altLang="en-US" u="sng"/>
              <a:t>要覆寫</a:t>
            </a:r>
            <a:r>
              <a:rPr lang="en-US" altLang="zh-TW" u="sng"/>
              <a:t> </a:t>
            </a:r>
            <a:r>
              <a:rPr lang="en-US" altLang="zh-TW" b="1" i="1" u="sng"/>
              <a:t>service()</a:t>
            </a:r>
            <a:r>
              <a:rPr lang="en-US" altLang="zh-TW" b="1"/>
              <a:t> </a:t>
            </a:r>
            <a:r>
              <a:rPr lang="zh-TW" altLang="en-US" u="sng"/>
              <a:t>方法</a:t>
            </a:r>
            <a:r>
              <a:rPr lang="zh-TW" altLang="en-US"/>
              <a:t>並處裡</a:t>
            </a:r>
            <a:r>
              <a:rPr lang="en-US" altLang="zh-TW"/>
              <a:t> </a:t>
            </a:r>
            <a:r>
              <a:rPr lang="en-US" altLang="zh-TW" b="1" i="1"/>
              <a:t>client</a:t>
            </a:r>
            <a:r>
              <a:rPr lang="en-US" altLang="zh-TW"/>
              <a:t> </a:t>
            </a:r>
            <a:r>
              <a:rPr lang="zh-TW" altLang="en-US"/>
              <a:t>端的</a:t>
            </a:r>
            <a:r>
              <a:rPr lang="en-US" altLang="zh-TW"/>
              <a:t> </a:t>
            </a:r>
            <a:r>
              <a:rPr lang="en-US" altLang="zh-TW" b="1" i="1"/>
              <a:t>request</a:t>
            </a:r>
            <a:r>
              <a:rPr lang="zh-TW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30634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0C1BD262-888E-C341-BD38-70F9B5B966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376" y="609600"/>
            <a:ext cx="9960024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二、處理</a:t>
            </a:r>
            <a:r>
              <a:rPr lang="zh-TW" dirty="0"/>
              <a:t>請求</a:t>
            </a:r>
            <a:endParaRPr lang="zh-TW" altLang="en-US" dirty="0"/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34AE406F-62E1-4441-BF7B-4913183B6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1" y="1981200"/>
            <a:ext cx="8207375" cy="10160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  <a:defRPr/>
            </a:pPr>
            <a:r>
              <a:rPr lang="en-US" altLang="zh-TW" i="1"/>
              <a:t>GenericServlet</a:t>
            </a:r>
            <a:r>
              <a:rPr lang="en-US" altLang="zh-TW"/>
              <a:t> </a:t>
            </a:r>
            <a:r>
              <a:rPr lang="zh-TW" altLang="en-US"/>
              <a:t>處理請求與回應</a:t>
            </a:r>
            <a:endParaRPr lang="en-US" altLang="zh-TW"/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altLang="zh-TW"/>
              <a:t>(</a:t>
            </a:r>
            <a:r>
              <a:rPr lang="en-US" altLang="zh-TW" i="1"/>
              <a:t>request</a:t>
            </a:r>
            <a:r>
              <a:rPr lang="en-US" altLang="zh-TW"/>
              <a:t> / </a:t>
            </a:r>
            <a:r>
              <a:rPr lang="en-US" altLang="zh-TW" i="1"/>
              <a:t>response</a:t>
            </a:r>
            <a:r>
              <a:rPr lang="en-US" altLang="zh-TW"/>
              <a:t>) </a:t>
            </a:r>
            <a:r>
              <a:rPr lang="zh-TW" altLang="en-US"/>
              <a:t>的流程：</a:t>
            </a:r>
          </a:p>
        </p:txBody>
      </p:sp>
      <p:grpSp>
        <p:nvGrpSpPr>
          <p:cNvPr id="118788" name="Group 4">
            <a:extLst>
              <a:ext uri="{FF2B5EF4-FFF2-40B4-BE49-F238E27FC236}">
                <a16:creationId xmlns:a16="http://schemas.microsoft.com/office/drawing/2014/main" id="{7DD96051-0FD8-B645-8D63-27ED5E7CD246}"/>
              </a:ext>
            </a:extLst>
          </p:cNvPr>
          <p:cNvGrpSpPr>
            <a:grpSpLocks/>
          </p:cNvGrpSpPr>
          <p:nvPr/>
        </p:nvGrpSpPr>
        <p:grpSpPr bwMode="auto">
          <a:xfrm>
            <a:off x="2711450" y="3068638"/>
            <a:ext cx="6553200" cy="3168650"/>
            <a:chOff x="1800" y="7200"/>
            <a:chExt cx="7740" cy="2700"/>
          </a:xfrm>
        </p:grpSpPr>
        <p:grpSp>
          <p:nvGrpSpPr>
            <p:cNvPr id="12292" name="Group 5">
              <a:extLst>
                <a:ext uri="{FF2B5EF4-FFF2-40B4-BE49-F238E27FC236}">
                  <a16:creationId xmlns:a16="http://schemas.microsoft.com/office/drawing/2014/main" id="{DD150F59-2577-F64B-8C2D-B2AB77011D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0" y="7200"/>
              <a:ext cx="360" cy="540"/>
              <a:chOff x="3607" y="3630"/>
              <a:chExt cx="470" cy="640"/>
            </a:xfrm>
          </p:grpSpPr>
          <p:sp>
            <p:nvSpPr>
              <p:cNvPr id="118790" name="Line 6">
                <a:extLst>
                  <a:ext uri="{FF2B5EF4-FFF2-40B4-BE49-F238E27FC236}">
                    <a16:creationId xmlns:a16="http://schemas.microsoft.com/office/drawing/2014/main" id="{FA0D5C79-CFF8-904D-8BB1-44DFA4B451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7" y="3630"/>
                <a:ext cx="31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18791" name="Line 7">
                <a:extLst>
                  <a:ext uri="{FF2B5EF4-FFF2-40B4-BE49-F238E27FC236}">
                    <a16:creationId xmlns:a16="http://schemas.microsoft.com/office/drawing/2014/main" id="{31A3A378-B205-D24B-920B-0DDC105663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7" y="3630"/>
                <a:ext cx="0" cy="6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18792" name="Line 8">
                <a:extLst>
                  <a:ext uri="{FF2B5EF4-FFF2-40B4-BE49-F238E27FC236}">
                    <a16:creationId xmlns:a16="http://schemas.microsoft.com/office/drawing/2014/main" id="{EF66329C-A0FD-7146-ACBE-AC0E64EB1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7" y="4270"/>
                <a:ext cx="47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18793" name="Line 9">
                <a:extLst>
                  <a:ext uri="{FF2B5EF4-FFF2-40B4-BE49-F238E27FC236}">
                    <a16:creationId xmlns:a16="http://schemas.microsoft.com/office/drawing/2014/main" id="{27921A9E-E4F8-A04A-836E-C2F65C085C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0" y="3630"/>
                <a:ext cx="157" cy="1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18794" name="Line 10">
                <a:extLst>
                  <a:ext uri="{FF2B5EF4-FFF2-40B4-BE49-F238E27FC236}">
                    <a16:creationId xmlns:a16="http://schemas.microsoft.com/office/drawing/2014/main" id="{72602A2D-6CFA-524E-8C07-CF97AC2D70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7" y="3790"/>
                <a:ext cx="0" cy="47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18795" name="Line 11">
                <a:extLst>
                  <a:ext uri="{FF2B5EF4-FFF2-40B4-BE49-F238E27FC236}">
                    <a16:creationId xmlns:a16="http://schemas.microsoft.com/office/drawing/2014/main" id="{93467BF8-F0CE-AF41-9026-9B52BC0BF7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0" y="3630"/>
                <a:ext cx="0" cy="1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18796" name="Line 12">
                <a:extLst>
                  <a:ext uri="{FF2B5EF4-FFF2-40B4-BE49-F238E27FC236}">
                    <a16:creationId xmlns:a16="http://schemas.microsoft.com/office/drawing/2014/main" id="{75CF7D7E-774A-0A40-A994-1CF2A54A80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0" y="3790"/>
                <a:ext cx="15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</p:grpSp>
        <p:sp>
          <p:nvSpPr>
            <p:cNvPr id="12293" name="Text Box 13">
              <a:extLst>
                <a:ext uri="{FF2B5EF4-FFF2-40B4-BE49-F238E27FC236}">
                  <a16:creationId xmlns:a16="http://schemas.microsoft.com/office/drawing/2014/main" id="{89654A3C-B90F-5A4A-949A-0148539CB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0" y="7920"/>
              <a:ext cx="1080" cy="12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en-US" altLang="zh-TW" sz="1000">
                <a:latin typeface="Verdana" panose="020B0604030504040204" pitchFamily="34" charset="0"/>
              </a:endParaRPr>
            </a:p>
            <a:p>
              <a:pPr algn="ctr"/>
              <a:r>
                <a:rPr lang="en-US" altLang="zh-TW" sz="1600" b="1">
                  <a:latin typeface="Verdana" panose="020B0604030504040204" pitchFamily="34" charset="0"/>
                </a:rPr>
                <a:t>Client</a:t>
              </a:r>
              <a:endParaRPr lang="en-US" altLang="zh-TW" sz="1600"/>
            </a:p>
          </p:txBody>
        </p:sp>
        <p:sp>
          <p:nvSpPr>
            <p:cNvPr id="12294" name="Text Box 14">
              <a:extLst>
                <a:ext uri="{FF2B5EF4-FFF2-40B4-BE49-F238E27FC236}">
                  <a16:creationId xmlns:a16="http://schemas.microsoft.com/office/drawing/2014/main" id="{5EA0945D-5096-8042-8FA6-07DF933BB1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0" y="7920"/>
              <a:ext cx="1260" cy="12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/>
              <a:endParaRPr lang="en-US" altLang="zh-TW" sz="1000">
                <a:latin typeface="Verdana" panose="020B0604030504040204" pitchFamily="34" charset="0"/>
              </a:endParaRPr>
            </a:p>
            <a:p>
              <a:pPr algn="ctr"/>
              <a:r>
                <a:rPr lang="en-US" altLang="zh-TW" sz="1600" b="1">
                  <a:latin typeface="Verdana" panose="020B0604030504040204" pitchFamily="34" charset="0"/>
                </a:rPr>
                <a:t>Server</a:t>
              </a:r>
              <a:endParaRPr lang="en-US" altLang="zh-TW" sz="1600"/>
            </a:p>
          </p:txBody>
        </p:sp>
        <p:sp>
          <p:nvSpPr>
            <p:cNvPr id="12295" name="Text Box 15">
              <a:extLst>
                <a:ext uri="{FF2B5EF4-FFF2-40B4-BE49-F238E27FC236}">
                  <a16:creationId xmlns:a16="http://schemas.microsoft.com/office/drawing/2014/main" id="{AC6D9B1D-2BA8-584D-8AF2-1CEBA41F7C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0" y="7740"/>
              <a:ext cx="3060" cy="16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1600" b="1" i="1">
                  <a:latin typeface="Verdana" panose="020B0604030504040204" pitchFamily="34" charset="0"/>
                </a:rPr>
                <a:t>&lt;&lt;GenericServlet&gt;&gt;</a:t>
              </a:r>
              <a:endParaRPr lang="en-US" altLang="zh-TW" sz="1600"/>
            </a:p>
          </p:txBody>
        </p:sp>
        <p:sp>
          <p:nvSpPr>
            <p:cNvPr id="12296" name="Text Box 16">
              <a:extLst>
                <a:ext uri="{FF2B5EF4-FFF2-40B4-BE49-F238E27FC236}">
                  <a16:creationId xmlns:a16="http://schemas.microsoft.com/office/drawing/2014/main" id="{34E85048-3A02-FF4E-8227-48DF25D02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0" y="8280"/>
              <a:ext cx="1980" cy="5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1600" b="1">
                  <a:latin typeface="Verdana" panose="020B0604030504040204" pitchFamily="34" charset="0"/>
                </a:rPr>
                <a:t>service()</a:t>
              </a:r>
              <a:endParaRPr lang="en-US" altLang="zh-TW" sz="1600"/>
            </a:p>
          </p:txBody>
        </p:sp>
        <p:grpSp>
          <p:nvGrpSpPr>
            <p:cNvPr id="12297" name="Group 17">
              <a:extLst>
                <a:ext uri="{FF2B5EF4-FFF2-40B4-BE49-F238E27FC236}">
                  <a16:creationId xmlns:a16="http://schemas.microsoft.com/office/drawing/2014/main" id="{6D072F2C-AAC1-3C4B-BD1F-9B510ED8AA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0" y="9360"/>
              <a:ext cx="360" cy="540"/>
              <a:chOff x="3607" y="3630"/>
              <a:chExt cx="470" cy="640"/>
            </a:xfrm>
          </p:grpSpPr>
          <p:sp>
            <p:nvSpPr>
              <p:cNvPr id="118802" name="Line 18">
                <a:extLst>
                  <a:ext uri="{FF2B5EF4-FFF2-40B4-BE49-F238E27FC236}">
                    <a16:creationId xmlns:a16="http://schemas.microsoft.com/office/drawing/2014/main" id="{D3F032A7-10DA-754C-981B-84E69DA570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7" y="3630"/>
                <a:ext cx="31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18803" name="Line 19">
                <a:extLst>
                  <a:ext uri="{FF2B5EF4-FFF2-40B4-BE49-F238E27FC236}">
                    <a16:creationId xmlns:a16="http://schemas.microsoft.com/office/drawing/2014/main" id="{FBE449A3-4E20-2341-BAB8-AB95FADFBD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7" y="3630"/>
                <a:ext cx="0" cy="6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18804" name="Line 20">
                <a:extLst>
                  <a:ext uri="{FF2B5EF4-FFF2-40B4-BE49-F238E27FC236}">
                    <a16:creationId xmlns:a16="http://schemas.microsoft.com/office/drawing/2014/main" id="{1BFE93FB-78BC-1F4F-BB75-EC4086316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7" y="4270"/>
                <a:ext cx="47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18805" name="Line 21">
                <a:extLst>
                  <a:ext uri="{FF2B5EF4-FFF2-40B4-BE49-F238E27FC236}">
                    <a16:creationId xmlns:a16="http://schemas.microsoft.com/office/drawing/2014/main" id="{849241A5-78F1-1940-A84B-FED01A90D3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0" y="3630"/>
                <a:ext cx="157" cy="1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18806" name="Line 22">
                <a:extLst>
                  <a:ext uri="{FF2B5EF4-FFF2-40B4-BE49-F238E27FC236}">
                    <a16:creationId xmlns:a16="http://schemas.microsoft.com/office/drawing/2014/main" id="{09C9A91C-C67C-A140-82A3-5FBD263C85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7" y="3791"/>
                <a:ext cx="0" cy="4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18807" name="Line 23">
                <a:extLst>
                  <a:ext uri="{FF2B5EF4-FFF2-40B4-BE49-F238E27FC236}">
                    <a16:creationId xmlns:a16="http://schemas.microsoft.com/office/drawing/2014/main" id="{6DF33CA8-0276-834E-9CCC-431CB62778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0" y="3630"/>
                <a:ext cx="0" cy="1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18808" name="Line 24">
                <a:extLst>
                  <a:ext uri="{FF2B5EF4-FFF2-40B4-BE49-F238E27FC236}">
                    <a16:creationId xmlns:a16="http://schemas.microsoft.com/office/drawing/2014/main" id="{9A99AFFC-CE16-7042-BD2D-9F99AA9AFF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0" y="3791"/>
                <a:ext cx="15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</p:grpSp>
        <p:sp>
          <p:nvSpPr>
            <p:cNvPr id="12298" name="Line 25">
              <a:extLst>
                <a:ext uri="{FF2B5EF4-FFF2-40B4-BE49-F238E27FC236}">
                  <a16:creationId xmlns:a16="http://schemas.microsoft.com/office/drawing/2014/main" id="{1C1C6C8C-6186-D942-B92B-5A0F1F1BEB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0" y="8100"/>
              <a:ext cx="18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299" name="Line 26">
              <a:extLst>
                <a:ext uri="{FF2B5EF4-FFF2-40B4-BE49-F238E27FC236}">
                  <a16:creationId xmlns:a16="http://schemas.microsoft.com/office/drawing/2014/main" id="{E6749600-CB9B-8A49-ABFF-4EC6EF98F3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0" y="8460"/>
              <a:ext cx="36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300" name="Line 27">
              <a:extLst>
                <a:ext uri="{FF2B5EF4-FFF2-40B4-BE49-F238E27FC236}">
                  <a16:creationId xmlns:a16="http://schemas.microsoft.com/office/drawing/2014/main" id="{147E1144-671D-7D49-9BCE-F704509208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20" y="8820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301" name="Line 28">
              <a:extLst>
                <a:ext uri="{FF2B5EF4-FFF2-40B4-BE49-F238E27FC236}">
                  <a16:creationId xmlns:a16="http://schemas.microsoft.com/office/drawing/2014/main" id="{A98B5C85-1D33-124C-ACC5-E500983DDA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60" y="8640"/>
              <a:ext cx="36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302" name="Line 29">
              <a:extLst>
                <a:ext uri="{FF2B5EF4-FFF2-40B4-BE49-F238E27FC236}">
                  <a16:creationId xmlns:a16="http://schemas.microsoft.com/office/drawing/2014/main" id="{1B5CAA00-A5CB-B847-8AE5-4F61A597EA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0" y="8640"/>
              <a:ext cx="0" cy="36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303" name="Line 30">
              <a:extLst>
                <a:ext uri="{FF2B5EF4-FFF2-40B4-BE49-F238E27FC236}">
                  <a16:creationId xmlns:a16="http://schemas.microsoft.com/office/drawing/2014/main" id="{13355C62-B9E3-E64D-94B7-C64F722E6B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0" y="8100"/>
              <a:ext cx="0" cy="36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304" name="Line 31">
              <a:extLst>
                <a:ext uri="{FF2B5EF4-FFF2-40B4-BE49-F238E27FC236}">
                  <a16:creationId xmlns:a16="http://schemas.microsoft.com/office/drawing/2014/main" id="{78825619-A1DC-154B-AB1E-F61692CA9E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60" y="9000"/>
              <a:ext cx="180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305" name="Line 32">
              <a:extLst>
                <a:ext uri="{FF2B5EF4-FFF2-40B4-BE49-F238E27FC236}">
                  <a16:creationId xmlns:a16="http://schemas.microsoft.com/office/drawing/2014/main" id="{27368A7E-E9F2-F24F-9A24-49EC4FB347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0" y="9000"/>
              <a:ext cx="19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306" name="Text Box 33">
              <a:extLst>
                <a:ext uri="{FF2B5EF4-FFF2-40B4-BE49-F238E27FC236}">
                  <a16:creationId xmlns:a16="http://schemas.microsoft.com/office/drawing/2014/main" id="{5BD8611A-FE32-6840-AF15-4A7E273F5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0" y="7740"/>
              <a:ext cx="90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1400" b="1">
                  <a:latin typeface="Verdana" panose="020B0604030504040204" pitchFamily="34" charset="0"/>
                </a:rPr>
                <a:t>request</a:t>
              </a:r>
              <a:endParaRPr lang="en-US" altLang="zh-TW" sz="1400"/>
            </a:p>
          </p:txBody>
        </p:sp>
        <p:sp>
          <p:nvSpPr>
            <p:cNvPr id="12307" name="Text Box 34">
              <a:extLst>
                <a:ext uri="{FF2B5EF4-FFF2-40B4-BE49-F238E27FC236}">
                  <a16:creationId xmlns:a16="http://schemas.microsoft.com/office/drawing/2014/main" id="{334AF8F8-460F-7349-9429-2D5DFE2C0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0" y="9000"/>
              <a:ext cx="108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1400" b="1">
                  <a:latin typeface="Verdana" panose="020B0604030504040204" pitchFamily="34" charset="0"/>
                </a:rPr>
                <a:t>response</a:t>
              </a:r>
              <a:endParaRPr lang="en-US" altLang="zh-TW" sz="1400"/>
            </a:p>
          </p:txBody>
        </p:sp>
        <p:sp>
          <p:nvSpPr>
            <p:cNvPr id="12308" name="Line 35">
              <a:extLst>
                <a:ext uri="{FF2B5EF4-FFF2-40B4-BE49-F238E27FC236}">
                  <a16:creationId xmlns:a16="http://schemas.microsoft.com/office/drawing/2014/main" id="{0DE478A7-D684-2840-B40B-23B12AB12E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8100"/>
              <a:ext cx="19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24867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4920A1BA-89E6-A846-AA71-7748AEC896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376" y="609600"/>
            <a:ext cx="9960025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二、處理</a:t>
            </a:r>
            <a:r>
              <a:rPr lang="zh-TW" dirty="0"/>
              <a:t>請求</a:t>
            </a:r>
            <a:endParaRPr lang="zh-TW" altLang="en-US" dirty="0"/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B7248E9-78AC-134B-9CDB-99942BF0A0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9376" y="1773238"/>
            <a:ext cx="10188625" cy="41148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altLang="zh-TW" i="1" dirty="0" err="1"/>
              <a:t>HttpServlet</a:t>
            </a:r>
            <a:r>
              <a:rPr lang="zh-TW" altLang="en-US" i="1" dirty="0"/>
              <a:t>：</a:t>
            </a:r>
            <a:endParaRPr lang="en-US" altLang="zh-TW" i="1" dirty="0"/>
          </a:p>
          <a:p>
            <a:pPr lvl="1">
              <a:buFont typeface="Times New Roman" charset="0"/>
              <a:buChar char="–"/>
              <a:defRPr/>
            </a:pPr>
            <a:r>
              <a:rPr lang="zh-TW" altLang="en-US" dirty="0"/>
              <a:t>用到</a:t>
            </a:r>
            <a:r>
              <a:rPr lang="en-US" altLang="zh-TW" b="1" i="1" dirty="0"/>
              <a:t>Http</a:t>
            </a:r>
            <a:r>
              <a:rPr lang="zh-TW" altLang="en-US" dirty="0"/>
              <a:t>協定時可使用</a:t>
            </a:r>
            <a:r>
              <a:rPr lang="en-US" altLang="zh-TW" b="1" i="1" dirty="0" err="1"/>
              <a:t>HttpServlet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>
              <a:buFont typeface="Times New Roman" charset="0"/>
              <a:buChar char="–"/>
              <a:defRPr/>
            </a:pPr>
            <a:r>
              <a:rPr lang="zh-TW" altLang="en-US" dirty="0"/>
              <a:t>使用</a:t>
            </a:r>
            <a:r>
              <a:rPr lang="en-US" altLang="zh-TW" dirty="0"/>
              <a:t> </a:t>
            </a:r>
            <a:r>
              <a:rPr lang="en-US" altLang="zh-TW" b="1" i="1" dirty="0" err="1"/>
              <a:t>HttpSerevlet</a:t>
            </a:r>
            <a:r>
              <a:rPr lang="en-US" altLang="zh-TW" dirty="0"/>
              <a:t> </a:t>
            </a:r>
            <a:r>
              <a:rPr lang="zh-TW" altLang="en-US" dirty="0"/>
              <a:t>類別時若非必要請不要覆寫</a:t>
            </a:r>
            <a:r>
              <a:rPr lang="en-US" altLang="zh-TW" dirty="0"/>
              <a:t> </a:t>
            </a:r>
            <a:r>
              <a:rPr lang="en-US" altLang="zh-TW" b="1" i="1" dirty="0"/>
              <a:t>service()</a:t>
            </a:r>
            <a:r>
              <a:rPr lang="en-US" altLang="zh-TW" dirty="0"/>
              <a:t> </a:t>
            </a:r>
            <a:r>
              <a:rPr lang="zh-TW" altLang="en-US" dirty="0"/>
              <a:t>方法。</a:t>
            </a:r>
            <a:endParaRPr lang="en-US" altLang="zh-TW" dirty="0"/>
          </a:p>
          <a:p>
            <a:pPr lvl="3">
              <a:buFont typeface="Times New Roman" charset="0"/>
              <a:buChar char="–"/>
              <a:defRPr/>
            </a:pPr>
            <a:r>
              <a:rPr lang="en-US" altLang="zh-TW" b="1" i="1" dirty="0"/>
              <a:t>service()</a:t>
            </a:r>
            <a:r>
              <a:rPr lang="en-US" altLang="zh-TW" dirty="0"/>
              <a:t> </a:t>
            </a:r>
            <a:r>
              <a:rPr lang="zh-TW" altLang="en-US" dirty="0"/>
              <a:t>會自動根據</a:t>
            </a:r>
            <a:r>
              <a:rPr lang="en-US" altLang="zh-TW" dirty="0"/>
              <a:t> </a:t>
            </a:r>
            <a:r>
              <a:rPr lang="en-US" altLang="zh-TW" b="1" i="1" dirty="0"/>
              <a:t>client</a:t>
            </a:r>
            <a:r>
              <a:rPr lang="en-US" altLang="zh-TW" dirty="0"/>
              <a:t> </a:t>
            </a:r>
            <a:r>
              <a:rPr lang="zh-TW" altLang="en-US" dirty="0"/>
              <a:t>端所請求的</a:t>
            </a:r>
            <a:r>
              <a:rPr lang="en-US" altLang="zh-TW" dirty="0"/>
              <a:t> </a:t>
            </a:r>
            <a:r>
              <a:rPr lang="en-US" altLang="zh-TW" b="1" i="1" dirty="0"/>
              <a:t>HTTP</a:t>
            </a:r>
            <a:r>
              <a:rPr lang="en-US" altLang="zh-TW" dirty="0"/>
              <a:t> </a:t>
            </a:r>
            <a:r>
              <a:rPr lang="zh-TW" altLang="en-US" dirty="0"/>
              <a:t>來分派</a:t>
            </a:r>
            <a:r>
              <a:rPr lang="en-US" altLang="zh-TW" dirty="0"/>
              <a:t> </a:t>
            </a:r>
            <a:r>
              <a:rPr lang="en-US" altLang="zh-TW" b="1" i="1" dirty="0" err="1"/>
              <a:t>doXXX</a:t>
            </a:r>
            <a:r>
              <a:rPr lang="en-US" altLang="zh-TW" b="1" i="1" dirty="0"/>
              <a:t>()</a:t>
            </a:r>
            <a:r>
              <a:rPr lang="en-US" altLang="zh-TW" dirty="0"/>
              <a:t> </a:t>
            </a:r>
            <a:r>
              <a:rPr lang="zh-TW" altLang="en-US" dirty="0"/>
              <a:t>方法，</a:t>
            </a:r>
            <a:r>
              <a:rPr lang="en-US" altLang="zh-TW" b="1" i="1" dirty="0"/>
              <a:t>GET request</a:t>
            </a:r>
            <a:r>
              <a:rPr lang="en-US" altLang="zh-TW" dirty="0"/>
              <a:t> </a:t>
            </a:r>
            <a:r>
              <a:rPr lang="zh-TW" altLang="en-US" dirty="0"/>
              <a:t>則分派到</a:t>
            </a:r>
            <a:r>
              <a:rPr lang="en-US" altLang="zh-TW" dirty="0"/>
              <a:t> </a:t>
            </a:r>
            <a:r>
              <a:rPr lang="en-US" altLang="zh-TW" b="1" i="1" dirty="0" err="1"/>
              <a:t>doGet</a:t>
            </a:r>
            <a:r>
              <a:rPr lang="en-US" altLang="zh-TW" b="1" i="1" dirty="0"/>
              <a:t>()</a:t>
            </a:r>
            <a:r>
              <a:rPr lang="en-US" altLang="zh-TW" dirty="0"/>
              <a:t> </a:t>
            </a:r>
            <a:r>
              <a:rPr lang="zh-TW" altLang="en-US" dirty="0"/>
              <a:t>方法，</a:t>
            </a:r>
            <a:r>
              <a:rPr lang="en-US" altLang="zh-TW" b="1" i="1" dirty="0"/>
              <a:t>POST request</a:t>
            </a:r>
            <a:r>
              <a:rPr lang="en-US" altLang="zh-TW" dirty="0"/>
              <a:t> </a:t>
            </a:r>
            <a:r>
              <a:rPr lang="zh-TW" altLang="en-US" dirty="0"/>
              <a:t>則分派到</a:t>
            </a:r>
            <a:r>
              <a:rPr lang="en-US" altLang="zh-TW" dirty="0"/>
              <a:t> </a:t>
            </a:r>
            <a:r>
              <a:rPr lang="en-US" altLang="zh-TW" b="1" i="1" dirty="0" err="1"/>
              <a:t>doPost</a:t>
            </a:r>
            <a:r>
              <a:rPr lang="en-US" altLang="zh-TW" b="1" i="1" dirty="0"/>
              <a:t>()</a:t>
            </a:r>
            <a:r>
              <a:rPr lang="en-US" altLang="zh-TW" dirty="0"/>
              <a:t> </a:t>
            </a:r>
            <a:r>
              <a:rPr lang="zh-TW" altLang="en-US" dirty="0"/>
              <a:t>方法，所以有關處裡</a:t>
            </a:r>
            <a:r>
              <a:rPr lang="en-US" altLang="zh-TW" dirty="0"/>
              <a:t> </a:t>
            </a:r>
            <a:r>
              <a:rPr lang="en-US" altLang="zh-TW" b="1" i="1" dirty="0"/>
              <a:t>request</a:t>
            </a:r>
            <a:r>
              <a:rPr lang="en-US" altLang="zh-TW" dirty="0"/>
              <a:t> </a:t>
            </a:r>
            <a:r>
              <a:rPr lang="zh-TW" altLang="en-US" dirty="0"/>
              <a:t>的程式碼應寫在</a:t>
            </a:r>
            <a:r>
              <a:rPr lang="en-US" altLang="zh-TW" dirty="0"/>
              <a:t> </a:t>
            </a:r>
            <a:r>
              <a:rPr lang="en-US" altLang="zh-TW" b="1" i="1" dirty="0" err="1"/>
              <a:t>doXXX</a:t>
            </a:r>
            <a:r>
              <a:rPr lang="en-US" altLang="zh-TW" b="1" i="1" dirty="0"/>
              <a:t>()</a:t>
            </a:r>
            <a:r>
              <a:rPr lang="en-US" altLang="zh-TW" dirty="0"/>
              <a:t> </a:t>
            </a:r>
            <a:r>
              <a:rPr lang="zh-TW" altLang="en-US" dirty="0"/>
              <a:t>方法中。</a:t>
            </a:r>
          </a:p>
        </p:txBody>
      </p:sp>
    </p:spTree>
    <p:extLst>
      <p:ext uri="{BB962C8B-B14F-4D97-AF65-F5344CB8AC3E}">
        <p14:creationId xmlns:p14="http://schemas.microsoft.com/office/powerpoint/2010/main" val="3419001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FA0EEDE3-6FC3-724B-AAE6-453A3B105C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376" y="609600"/>
            <a:ext cx="9960024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二、處理</a:t>
            </a:r>
            <a:r>
              <a:rPr lang="zh-TW" dirty="0"/>
              <a:t>請求</a:t>
            </a:r>
            <a:endParaRPr lang="zh-TW" altLang="en-US" dirty="0"/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75EF4B33-AB9B-5F4D-ADD0-8AFF4D0CE8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9376" y="1981201"/>
            <a:ext cx="9502824" cy="1160463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altLang="zh-TW" i="1" dirty="0" err="1"/>
              <a:t>HttpServlet</a:t>
            </a:r>
            <a:r>
              <a:rPr lang="en-US" altLang="zh-TW" dirty="0"/>
              <a:t> </a:t>
            </a:r>
            <a:r>
              <a:rPr lang="zh-TW" altLang="en-US" dirty="0"/>
              <a:t>處理請求與回應</a:t>
            </a:r>
            <a:endParaRPr lang="en-US" altLang="zh-TW" dirty="0"/>
          </a:p>
          <a:p>
            <a:pPr>
              <a:buFont typeface="Wingdings" charset="0"/>
              <a:buNone/>
              <a:defRPr/>
            </a:pPr>
            <a:r>
              <a:rPr lang="en-US" altLang="zh-TW" dirty="0"/>
              <a:t>(</a:t>
            </a:r>
            <a:r>
              <a:rPr lang="en-US" altLang="zh-TW" i="1" dirty="0"/>
              <a:t>request</a:t>
            </a:r>
            <a:r>
              <a:rPr lang="en-US" altLang="zh-TW" dirty="0"/>
              <a:t> / </a:t>
            </a:r>
            <a:r>
              <a:rPr lang="en-US" altLang="zh-TW" i="1" dirty="0"/>
              <a:t>response</a:t>
            </a:r>
            <a:r>
              <a:rPr lang="en-US" altLang="zh-TW" dirty="0"/>
              <a:t>) </a:t>
            </a:r>
            <a:r>
              <a:rPr lang="zh-TW" altLang="en-US" dirty="0"/>
              <a:t>的流程：</a:t>
            </a:r>
          </a:p>
        </p:txBody>
      </p:sp>
      <p:grpSp>
        <p:nvGrpSpPr>
          <p:cNvPr id="120836" name="Group 4">
            <a:extLst>
              <a:ext uri="{FF2B5EF4-FFF2-40B4-BE49-F238E27FC236}">
                <a16:creationId xmlns:a16="http://schemas.microsoft.com/office/drawing/2014/main" id="{E5FED638-0313-114D-932A-39316126AEAE}"/>
              </a:ext>
            </a:extLst>
          </p:cNvPr>
          <p:cNvGrpSpPr>
            <a:grpSpLocks/>
          </p:cNvGrpSpPr>
          <p:nvPr/>
        </p:nvGrpSpPr>
        <p:grpSpPr bwMode="auto">
          <a:xfrm>
            <a:off x="623392" y="3462445"/>
            <a:ext cx="9502824" cy="2665412"/>
            <a:chOff x="1980" y="3240"/>
            <a:chExt cx="7560" cy="2700"/>
          </a:xfrm>
        </p:grpSpPr>
        <p:grpSp>
          <p:nvGrpSpPr>
            <p:cNvPr id="14340" name="Group 5">
              <a:extLst>
                <a:ext uri="{FF2B5EF4-FFF2-40B4-BE49-F238E27FC236}">
                  <a16:creationId xmlns:a16="http://schemas.microsoft.com/office/drawing/2014/main" id="{BF77FA54-EF72-2647-BCE5-AC163A6512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0" y="3240"/>
              <a:ext cx="360" cy="540"/>
              <a:chOff x="3607" y="3630"/>
              <a:chExt cx="470" cy="640"/>
            </a:xfrm>
          </p:grpSpPr>
          <p:sp>
            <p:nvSpPr>
              <p:cNvPr id="120838" name="Line 6">
                <a:extLst>
                  <a:ext uri="{FF2B5EF4-FFF2-40B4-BE49-F238E27FC236}">
                    <a16:creationId xmlns:a16="http://schemas.microsoft.com/office/drawing/2014/main" id="{35A6FA23-29AD-D345-842F-6B75901D72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7" y="3630"/>
                <a:ext cx="31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20839" name="Line 7">
                <a:extLst>
                  <a:ext uri="{FF2B5EF4-FFF2-40B4-BE49-F238E27FC236}">
                    <a16:creationId xmlns:a16="http://schemas.microsoft.com/office/drawing/2014/main" id="{B1C9B4FB-1350-004C-8E4C-4ED8DE7873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7" y="3630"/>
                <a:ext cx="0" cy="6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20840" name="Line 8">
                <a:extLst>
                  <a:ext uri="{FF2B5EF4-FFF2-40B4-BE49-F238E27FC236}">
                    <a16:creationId xmlns:a16="http://schemas.microsoft.com/office/drawing/2014/main" id="{905232F6-98D5-8E41-A3E4-2C738BEF34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7" y="4270"/>
                <a:ext cx="47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20841" name="Line 9">
                <a:extLst>
                  <a:ext uri="{FF2B5EF4-FFF2-40B4-BE49-F238E27FC236}">
                    <a16:creationId xmlns:a16="http://schemas.microsoft.com/office/drawing/2014/main" id="{AAAC139C-B60C-6F4B-93F2-9DD71B477B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2" y="3630"/>
                <a:ext cx="156" cy="1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20842" name="Line 10">
                <a:extLst>
                  <a:ext uri="{FF2B5EF4-FFF2-40B4-BE49-F238E27FC236}">
                    <a16:creationId xmlns:a16="http://schemas.microsoft.com/office/drawing/2014/main" id="{1FDA53E0-C49C-B74C-BD7F-9EDBD727D2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8" y="3790"/>
                <a:ext cx="0" cy="4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20843" name="Line 11">
                <a:extLst>
                  <a:ext uri="{FF2B5EF4-FFF2-40B4-BE49-F238E27FC236}">
                    <a16:creationId xmlns:a16="http://schemas.microsoft.com/office/drawing/2014/main" id="{E805ADC3-6CF5-B948-99AA-14EB4A4D1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2" y="3630"/>
                <a:ext cx="0" cy="1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20844" name="Line 12">
                <a:extLst>
                  <a:ext uri="{FF2B5EF4-FFF2-40B4-BE49-F238E27FC236}">
                    <a16:creationId xmlns:a16="http://schemas.microsoft.com/office/drawing/2014/main" id="{C56066D9-EB70-0043-ACAD-20F33280A7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2" y="3790"/>
                <a:ext cx="15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</p:grpSp>
        <p:sp>
          <p:nvSpPr>
            <p:cNvPr id="14341" name="Text Box 13">
              <a:extLst>
                <a:ext uri="{FF2B5EF4-FFF2-40B4-BE49-F238E27FC236}">
                  <a16:creationId xmlns:a16="http://schemas.microsoft.com/office/drawing/2014/main" id="{401AE844-A3C6-AC45-9552-0AFE21AD9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0" y="3960"/>
              <a:ext cx="1080" cy="12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en-US" altLang="zh-TW" sz="1000">
                <a:latin typeface="Verdana" panose="020B0604030504040204" pitchFamily="34" charset="0"/>
              </a:endParaRPr>
            </a:p>
            <a:p>
              <a:pPr algn="ctr"/>
              <a:r>
                <a:rPr lang="en-US" altLang="zh-TW" sz="1600" b="1">
                  <a:latin typeface="Verdana" panose="020B0604030504040204" pitchFamily="34" charset="0"/>
                </a:rPr>
                <a:t>Client</a:t>
              </a:r>
              <a:endParaRPr lang="en-US" altLang="zh-TW" sz="1600"/>
            </a:p>
          </p:txBody>
        </p:sp>
        <p:sp>
          <p:nvSpPr>
            <p:cNvPr id="14342" name="Text Box 14">
              <a:extLst>
                <a:ext uri="{FF2B5EF4-FFF2-40B4-BE49-F238E27FC236}">
                  <a16:creationId xmlns:a16="http://schemas.microsoft.com/office/drawing/2014/main" id="{45D13696-CF1F-C24A-A6D8-0415BB521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0" y="3960"/>
              <a:ext cx="1260" cy="12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/>
              <a:endParaRPr lang="en-US" altLang="zh-TW" sz="1000">
                <a:latin typeface="Verdana" panose="020B0604030504040204" pitchFamily="34" charset="0"/>
              </a:endParaRPr>
            </a:p>
            <a:p>
              <a:pPr algn="ctr"/>
              <a:r>
                <a:rPr lang="en-US" altLang="zh-TW" sz="1600" b="1">
                  <a:latin typeface="Verdana" panose="020B0604030504040204" pitchFamily="34" charset="0"/>
                </a:rPr>
                <a:t>Server</a:t>
              </a:r>
              <a:endParaRPr lang="en-US" altLang="zh-TW" sz="1600"/>
            </a:p>
          </p:txBody>
        </p:sp>
        <p:sp>
          <p:nvSpPr>
            <p:cNvPr id="14343" name="Text Box 15">
              <a:extLst>
                <a:ext uri="{FF2B5EF4-FFF2-40B4-BE49-F238E27FC236}">
                  <a16:creationId xmlns:a16="http://schemas.microsoft.com/office/drawing/2014/main" id="{2D0BE7A8-5BA0-BA49-8C15-ACFDEAB0ED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0" y="3780"/>
              <a:ext cx="3420" cy="16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1600" b="1" i="1">
                  <a:latin typeface="Verdana" panose="020B0604030504040204" pitchFamily="34" charset="0"/>
                </a:rPr>
                <a:t>&lt;&lt;HttpServlet&gt;&gt;</a:t>
              </a:r>
              <a:endParaRPr lang="en-US" altLang="zh-TW" sz="1600"/>
            </a:p>
          </p:txBody>
        </p:sp>
        <p:sp>
          <p:nvSpPr>
            <p:cNvPr id="14344" name="Text Box 16">
              <a:extLst>
                <a:ext uri="{FF2B5EF4-FFF2-40B4-BE49-F238E27FC236}">
                  <a16:creationId xmlns:a16="http://schemas.microsoft.com/office/drawing/2014/main" id="{4CDDF8D8-89F3-A64A-BDC5-BC276E4F1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0" y="4320"/>
              <a:ext cx="1080" cy="5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1400" b="1">
                  <a:latin typeface="Verdana" panose="020B0604030504040204" pitchFamily="34" charset="0"/>
                </a:rPr>
                <a:t>service()</a:t>
              </a:r>
              <a:endParaRPr lang="en-US" altLang="zh-TW" sz="1400"/>
            </a:p>
          </p:txBody>
        </p:sp>
        <p:grpSp>
          <p:nvGrpSpPr>
            <p:cNvPr id="14345" name="Group 17">
              <a:extLst>
                <a:ext uri="{FF2B5EF4-FFF2-40B4-BE49-F238E27FC236}">
                  <a16:creationId xmlns:a16="http://schemas.microsoft.com/office/drawing/2014/main" id="{B98E9E37-1C47-914B-80DC-1E604935CF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0" y="5400"/>
              <a:ext cx="360" cy="540"/>
              <a:chOff x="3607" y="3630"/>
              <a:chExt cx="470" cy="640"/>
            </a:xfrm>
          </p:grpSpPr>
          <p:sp>
            <p:nvSpPr>
              <p:cNvPr id="120850" name="Line 18">
                <a:extLst>
                  <a:ext uri="{FF2B5EF4-FFF2-40B4-BE49-F238E27FC236}">
                    <a16:creationId xmlns:a16="http://schemas.microsoft.com/office/drawing/2014/main" id="{AB789AB0-210A-1342-AE47-7407AC914F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7" y="3630"/>
                <a:ext cx="31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20851" name="Line 19">
                <a:extLst>
                  <a:ext uri="{FF2B5EF4-FFF2-40B4-BE49-F238E27FC236}">
                    <a16:creationId xmlns:a16="http://schemas.microsoft.com/office/drawing/2014/main" id="{15E1E46C-C1D9-F246-8773-7257667D8C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7" y="3630"/>
                <a:ext cx="0" cy="6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20852" name="Line 20">
                <a:extLst>
                  <a:ext uri="{FF2B5EF4-FFF2-40B4-BE49-F238E27FC236}">
                    <a16:creationId xmlns:a16="http://schemas.microsoft.com/office/drawing/2014/main" id="{B87520E6-34AE-D847-AAF0-36C1E8A2D7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7" y="4270"/>
                <a:ext cx="47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20853" name="Line 21">
                <a:extLst>
                  <a:ext uri="{FF2B5EF4-FFF2-40B4-BE49-F238E27FC236}">
                    <a16:creationId xmlns:a16="http://schemas.microsoft.com/office/drawing/2014/main" id="{DBEB8D09-28C4-E24F-9A54-5DB5A1F54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2" y="3630"/>
                <a:ext cx="156" cy="1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20854" name="Line 22">
                <a:extLst>
                  <a:ext uri="{FF2B5EF4-FFF2-40B4-BE49-F238E27FC236}">
                    <a16:creationId xmlns:a16="http://schemas.microsoft.com/office/drawing/2014/main" id="{3E6249ED-568A-0345-A10D-51F10E91F1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8" y="3790"/>
                <a:ext cx="0" cy="4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20855" name="Line 23">
                <a:extLst>
                  <a:ext uri="{FF2B5EF4-FFF2-40B4-BE49-F238E27FC236}">
                    <a16:creationId xmlns:a16="http://schemas.microsoft.com/office/drawing/2014/main" id="{1F3AA7F0-1E20-3446-B632-75EFF05350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2" y="3630"/>
                <a:ext cx="0" cy="1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  <p:sp>
            <p:nvSpPr>
              <p:cNvPr id="120856" name="Line 24">
                <a:extLst>
                  <a:ext uri="{FF2B5EF4-FFF2-40B4-BE49-F238E27FC236}">
                    <a16:creationId xmlns:a16="http://schemas.microsoft.com/office/drawing/2014/main" id="{D3B8EA9B-4936-584D-B249-CCF53CBF36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2" y="3790"/>
                <a:ext cx="15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Times New Roman" charset="0"/>
                </a:endParaRPr>
              </a:p>
            </p:txBody>
          </p:sp>
        </p:grpSp>
        <p:sp>
          <p:nvSpPr>
            <p:cNvPr id="14346" name="Line 25">
              <a:extLst>
                <a:ext uri="{FF2B5EF4-FFF2-40B4-BE49-F238E27FC236}">
                  <a16:creationId xmlns:a16="http://schemas.microsoft.com/office/drawing/2014/main" id="{E36F5BD7-E221-6C46-A163-51A15F0AE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0" y="4140"/>
              <a:ext cx="18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47" name="Line 26">
              <a:extLst>
                <a:ext uri="{FF2B5EF4-FFF2-40B4-BE49-F238E27FC236}">
                  <a16:creationId xmlns:a16="http://schemas.microsoft.com/office/drawing/2014/main" id="{9EAC0B69-83EA-574D-B277-8A8F813723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00" y="4500"/>
              <a:ext cx="36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48" name="Line 27">
              <a:extLst>
                <a:ext uri="{FF2B5EF4-FFF2-40B4-BE49-F238E27FC236}">
                  <a16:creationId xmlns:a16="http://schemas.microsoft.com/office/drawing/2014/main" id="{0BDDF16F-B696-3F48-84BE-811626014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0" y="4860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49" name="Line 28">
              <a:extLst>
                <a:ext uri="{FF2B5EF4-FFF2-40B4-BE49-F238E27FC236}">
                  <a16:creationId xmlns:a16="http://schemas.microsoft.com/office/drawing/2014/main" id="{57994272-D371-584C-ABF3-5AF808A7D0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00" y="4680"/>
              <a:ext cx="36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50" name="Line 29">
              <a:extLst>
                <a:ext uri="{FF2B5EF4-FFF2-40B4-BE49-F238E27FC236}">
                  <a16:creationId xmlns:a16="http://schemas.microsoft.com/office/drawing/2014/main" id="{D97E5BA7-06FD-BC49-B7E3-9353208F26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00" y="4680"/>
              <a:ext cx="0" cy="36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51" name="Line 30">
              <a:extLst>
                <a:ext uri="{FF2B5EF4-FFF2-40B4-BE49-F238E27FC236}">
                  <a16:creationId xmlns:a16="http://schemas.microsoft.com/office/drawing/2014/main" id="{FA592AA0-CB30-314C-8729-AC3A6B6295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00" y="4140"/>
              <a:ext cx="0" cy="36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52" name="Line 31">
              <a:extLst>
                <a:ext uri="{FF2B5EF4-FFF2-40B4-BE49-F238E27FC236}">
                  <a16:creationId xmlns:a16="http://schemas.microsoft.com/office/drawing/2014/main" id="{C92C2046-9FE5-F749-A4F1-EDA17C6E8C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00" y="5040"/>
              <a:ext cx="180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53" name="Line 32">
              <a:extLst>
                <a:ext uri="{FF2B5EF4-FFF2-40B4-BE49-F238E27FC236}">
                  <a16:creationId xmlns:a16="http://schemas.microsoft.com/office/drawing/2014/main" id="{731ACDB6-397F-8246-A2A9-4BF2AF4E99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60" y="5040"/>
              <a:ext cx="14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54" name="Text Box 33">
              <a:extLst>
                <a:ext uri="{FF2B5EF4-FFF2-40B4-BE49-F238E27FC236}">
                  <a16:creationId xmlns:a16="http://schemas.microsoft.com/office/drawing/2014/main" id="{93EDB712-6D0D-5045-8C16-A567717800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0" y="3780"/>
              <a:ext cx="90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1400" b="1">
                  <a:latin typeface="Verdana" panose="020B0604030504040204" pitchFamily="34" charset="0"/>
                </a:rPr>
                <a:t>request</a:t>
              </a:r>
              <a:endParaRPr lang="en-US" altLang="zh-TW" sz="1400"/>
            </a:p>
          </p:txBody>
        </p:sp>
        <p:sp>
          <p:nvSpPr>
            <p:cNvPr id="14355" name="Text Box 34">
              <a:extLst>
                <a:ext uri="{FF2B5EF4-FFF2-40B4-BE49-F238E27FC236}">
                  <a16:creationId xmlns:a16="http://schemas.microsoft.com/office/drawing/2014/main" id="{61C54487-C76B-A64D-AA67-B4813E4F62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0" y="5040"/>
              <a:ext cx="108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1400" b="1">
                  <a:latin typeface="Verdana" panose="020B0604030504040204" pitchFamily="34" charset="0"/>
                </a:rPr>
                <a:t>response</a:t>
              </a:r>
              <a:endParaRPr lang="en-US" altLang="zh-TW" sz="1400"/>
            </a:p>
          </p:txBody>
        </p:sp>
        <p:sp>
          <p:nvSpPr>
            <p:cNvPr id="14356" name="Line 35">
              <a:extLst>
                <a:ext uri="{FF2B5EF4-FFF2-40B4-BE49-F238E27FC236}">
                  <a16:creationId xmlns:a16="http://schemas.microsoft.com/office/drawing/2014/main" id="{5D42D673-CFA3-E440-8A62-607E3E06E4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0" y="4140"/>
              <a:ext cx="14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57" name="Text Box 36">
              <a:extLst>
                <a:ext uri="{FF2B5EF4-FFF2-40B4-BE49-F238E27FC236}">
                  <a16:creationId xmlns:a16="http://schemas.microsoft.com/office/drawing/2014/main" id="{DA75C8DA-4787-7E48-944A-45416E3F3A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0" y="4140"/>
              <a:ext cx="90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1200" b="1">
                  <a:latin typeface="Verdana" panose="020B0604030504040204" pitchFamily="34" charset="0"/>
                </a:rPr>
                <a:t>doGet()</a:t>
              </a:r>
              <a:endParaRPr lang="en-US" altLang="zh-TW" sz="1200"/>
            </a:p>
          </p:txBody>
        </p:sp>
        <p:sp>
          <p:nvSpPr>
            <p:cNvPr id="14358" name="Text Box 37">
              <a:extLst>
                <a:ext uri="{FF2B5EF4-FFF2-40B4-BE49-F238E27FC236}">
                  <a16:creationId xmlns:a16="http://schemas.microsoft.com/office/drawing/2014/main" id="{C6C802FE-0C8B-B246-B300-95FE782A05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0" y="4680"/>
              <a:ext cx="90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1200" b="1">
                  <a:latin typeface="Verdana" panose="020B0604030504040204" pitchFamily="34" charset="0"/>
                </a:rPr>
                <a:t>doPost()</a:t>
              </a:r>
              <a:endParaRPr lang="en-US" altLang="zh-TW" sz="1200"/>
            </a:p>
          </p:txBody>
        </p:sp>
        <p:sp>
          <p:nvSpPr>
            <p:cNvPr id="14359" name="Line 38">
              <a:extLst>
                <a:ext uri="{FF2B5EF4-FFF2-40B4-BE49-F238E27FC236}">
                  <a16:creationId xmlns:a16="http://schemas.microsoft.com/office/drawing/2014/main" id="{91191B24-721C-274C-8F51-3D231E3825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0" y="4500"/>
              <a:ext cx="360" cy="0"/>
            </a:xfrm>
            <a:prstGeom prst="line">
              <a:avLst/>
            </a:prstGeom>
            <a:noFill/>
            <a:ln w="3175" cap="rnd">
              <a:solidFill>
                <a:srgbClr val="333333"/>
              </a:solidFill>
              <a:prstDash val="sysDot"/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60" name="Line 39">
              <a:extLst>
                <a:ext uri="{FF2B5EF4-FFF2-40B4-BE49-F238E27FC236}">
                  <a16:creationId xmlns:a16="http://schemas.microsoft.com/office/drawing/2014/main" id="{AB07175B-1927-0D48-98D3-DAEE032FC9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80" y="4320"/>
              <a:ext cx="0" cy="180"/>
            </a:xfrm>
            <a:prstGeom prst="line">
              <a:avLst/>
            </a:prstGeom>
            <a:noFill/>
            <a:ln w="9525" cap="rnd">
              <a:solidFill>
                <a:srgbClr val="333333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61" name="Line 40">
              <a:extLst>
                <a:ext uri="{FF2B5EF4-FFF2-40B4-BE49-F238E27FC236}">
                  <a16:creationId xmlns:a16="http://schemas.microsoft.com/office/drawing/2014/main" id="{174DFAD9-37BE-EE44-A907-71E3FF3C9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0" y="4680"/>
              <a:ext cx="360" cy="0"/>
            </a:xfrm>
            <a:prstGeom prst="line">
              <a:avLst/>
            </a:prstGeom>
            <a:noFill/>
            <a:ln w="9525" cap="rnd">
              <a:solidFill>
                <a:srgbClr val="333333"/>
              </a:solidFill>
              <a:prstDash val="sysDot"/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62" name="Line 41">
              <a:extLst>
                <a:ext uri="{FF2B5EF4-FFF2-40B4-BE49-F238E27FC236}">
                  <a16:creationId xmlns:a16="http://schemas.microsoft.com/office/drawing/2014/main" id="{2F1C53C2-E5E2-B04C-B92E-0BF6D746AA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0" y="4680"/>
              <a:ext cx="0" cy="180"/>
            </a:xfrm>
            <a:prstGeom prst="line">
              <a:avLst/>
            </a:prstGeom>
            <a:noFill/>
            <a:ln w="9525" cap="rnd">
              <a:solidFill>
                <a:srgbClr val="333333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63" name="Line 42">
              <a:extLst>
                <a:ext uri="{FF2B5EF4-FFF2-40B4-BE49-F238E27FC236}">
                  <a16:creationId xmlns:a16="http://schemas.microsoft.com/office/drawing/2014/main" id="{CE4D355E-672B-1342-83AC-F6904DF3C0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0" y="4860"/>
              <a:ext cx="180" cy="0"/>
            </a:xfrm>
            <a:prstGeom prst="line">
              <a:avLst/>
            </a:prstGeom>
            <a:noFill/>
            <a:ln w="9525" cap="rnd">
              <a:solidFill>
                <a:srgbClr val="333333"/>
              </a:solidFill>
              <a:prstDash val="sysDot"/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64" name="Line 43">
              <a:extLst>
                <a:ext uri="{FF2B5EF4-FFF2-40B4-BE49-F238E27FC236}">
                  <a16:creationId xmlns:a16="http://schemas.microsoft.com/office/drawing/2014/main" id="{ABBE3ED7-EDBF-F747-82E4-D889B8CB3F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0" y="4320"/>
              <a:ext cx="180" cy="0"/>
            </a:xfrm>
            <a:prstGeom prst="line">
              <a:avLst/>
            </a:prstGeom>
            <a:noFill/>
            <a:ln w="9525" cap="rnd">
              <a:solidFill>
                <a:srgbClr val="333333"/>
              </a:solidFill>
              <a:prstDash val="sysDot"/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2808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3247617E-7FB0-BA41-AFE6-766CC391CC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376" y="609600"/>
            <a:ext cx="9960024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二、處理</a:t>
            </a:r>
            <a:r>
              <a:rPr lang="zh-TW" dirty="0"/>
              <a:t>請求</a:t>
            </a:r>
            <a:endParaRPr lang="zh-TW" altLang="en-US" dirty="0"/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029BED3B-3E27-DD41-9819-031EF928F2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9376" y="1773238"/>
            <a:ext cx="9936213" cy="4114800"/>
          </a:xfrm>
        </p:spPr>
        <p:txBody>
          <a:bodyPr/>
          <a:lstStyle/>
          <a:p>
            <a:pPr marL="0" indent="0"/>
            <a:r>
              <a:rPr lang="en-US" altLang="zh-TW" sz="2400" i="1" dirty="0" err="1"/>
              <a:t>HttpServlet</a:t>
            </a:r>
            <a:r>
              <a:rPr lang="en-US" altLang="zh-TW" sz="2400" dirty="0"/>
              <a:t> </a:t>
            </a:r>
            <a:r>
              <a:rPr lang="zh-TW" altLang="en-US" sz="2400" b="0" dirty="0"/>
              <a:t>中提供了</a:t>
            </a:r>
            <a:r>
              <a:rPr lang="en-US" altLang="zh-TW" sz="2400" dirty="0"/>
              <a:t> </a:t>
            </a:r>
            <a:r>
              <a:rPr lang="en-US" altLang="zh-TW" sz="2400" i="1" dirty="0"/>
              <a:t>2</a:t>
            </a:r>
            <a:r>
              <a:rPr lang="en-US" altLang="zh-TW" sz="2400" dirty="0"/>
              <a:t> </a:t>
            </a:r>
            <a:r>
              <a:rPr lang="zh-TW" altLang="en-US" sz="2400" b="0" dirty="0"/>
              <a:t>組</a:t>
            </a:r>
            <a:r>
              <a:rPr lang="en-US" altLang="zh-TW" sz="2400" dirty="0"/>
              <a:t> </a:t>
            </a:r>
            <a:r>
              <a:rPr lang="en-US" altLang="zh-TW" sz="2400" i="1" dirty="0"/>
              <a:t>service()</a:t>
            </a:r>
            <a:r>
              <a:rPr lang="en-US" altLang="zh-TW" sz="2400" dirty="0"/>
              <a:t> </a:t>
            </a:r>
            <a:r>
              <a:rPr lang="zh-TW" altLang="en-US" sz="2400" b="0" dirty="0"/>
              <a:t>方法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0" indent="0"/>
            <a:endParaRPr lang="en-US" altLang="zh-TW" sz="2400" dirty="0"/>
          </a:p>
          <a:p>
            <a:pPr marL="0" indent="0"/>
            <a:endParaRPr lang="en-US" altLang="zh-TW" sz="2400" dirty="0"/>
          </a:p>
          <a:p>
            <a:pPr marL="0" indent="0"/>
            <a:endParaRPr lang="en-US" altLang="zh-TW" sz="2400" dirty="0"/>
          </a:p>
          <a:p>
            <a:pPr marL="0" indent="0"/>
            <a:endParaRPr lang="en-US" altLang="zh-TW" sz="2400" dirty="0"/>
          </a:p>
          <a:p>
            <a:pPr lvl="1"/>
            <a:r>
              <a:rPr lang="en-US" altLang="zh-TW" sz="2000" i="1" dirty="0"/>
              <a:t>Client</a:t>
            </a:r>
            <a:r>
              <a:rPr lang="en-US" altLang="zh-TW" sz="2000" dirty="0"/>
              <a:t> </a:t>
            </a:r>
            <a:r>
              <a:rPr lang="zh-TW" altLang="en-US" sz="2000" dirty="0"/>
              <a:t>端所發出的請求會先被</a:t>
            </a:r>
            <a:r>
              <a:rPr lang="en-US" altLang="zh-TW" sz="2000" dirty="0"/>
              <a:t> </a:t>
            </a:r>
            <a:r>
              <a:rPr lang="en-US" altLang="zh-TW" sz="2000" i="1" dirty="0" err="1"/>
              <a:t>HttpServlet</a:t>
            </a:r>
            <a:r>
              <a:rPr lang="en-US" altLang="zh-TW" sz="2000" dirty="0"/>
              <a:t> </a:t>
            </a:r>
            <a:r>
              <a:rPr lang="zh-TW" altLang="en-US" sz="2000" dirty="0"/>
              <a:t>中的</a:t>
            </a:r>
            <a:r>
              <a:rPr lang="en-US" altLang="zh-TW" sz="2000" dirty="0"/>
              <a:t> </a:t>
            </a:r>
            <a:r>
              <a:rPr lang="en-US" altLang="zh-TW" sz="2000" i="1" dirty="0"/>
              <a:t>service(</a:t>
            </a:r>
            <a:r>
              <a:rPr lang="en-US" altLang="zh-TW" sz="2000" i="1" dirty="0" err="1"/>
              <a:t>ServletRequest</a:t>
            </a:r>
            <a:r>
              <a:rPr lang="en-US" altLang="zh-TW" sz="2000" i="1" dirty="0"/>
              <a:t> req, </a:t>
            </a:r>
            <a:r>
              <a:rPr lang="en-US" altLang="zh-TW" sz="2000" i="1" dirty="0" err="1"/>
              <a:t>ServletResponse</a:t>
            </a:r>
            <a:r>
              <a:rPr lang="en-US" altLang="zh-TW" sz="2000" i="1" dirty="0"/>
              <a:t> resp)</a:t>
            </a:r>
            <a:r>
              <a:rPr lang="en-US" altLang="zh-TW" sz="2000" dirty="0"/>
              <a:t> </a:t>
            </a:r>
            <a:r>
              <a:rPr lang="zh-TW" altLang="en-US" sz="2000" dirty="0"/>
              <a:t>首先接到再轉交給</a:t>
            </a:r>
            <a:r>
              <a:rPr lang="en-US" altLang="zh-TW" sz="2000" dirty="0"/>
              <a:t> </a:t>
            </a:r>
            <a:r>
              <a:rPr lang="en-US" altLang="zh-TW" sz="2000" i="1" dirty="0"/>
              <a:t>service(</a:t>
            </a:r>
            <a:r>
              <a:rPr lang="en-US" altLang="zh-TW" sz="2000" i="1" dirty="0" err="1"/>
              <a:t>HttpServletRequest</a:t>
            </a:r>
            <a:r>
              <a:rPr lang="en-US" altLang="zh-TW" sz="2000" i="1" dirty="0"/>
              <a:t> req, </a:t>
            </a:r>
            <a:r>
              <a:rPr lang="en-US" altLang="zh-TW" sz="2000" i="1" dirty="0" err="1"/>
              <a:t>HttpServletResponse</a:t>
            </a:r>
            <a:r>
              <a:rPr lang="en-US" altLang="zh-TW" sz="2000" i="1" dirty="0"/>
              <a:t> resp)</a:t>
            </a:r>
            <a:r>
              <a:rPr lang="zh-TW" altLang="en-US" sz="2000" dirty="0"/>
              <a:t>，之後此方法會根據請求的</a:t>
            </a:r>
            <a:r>
              <a:rPr lang="en-US" altLang="zh-TW" sz="2000" dirty="0"/>
              <a:t>HTTP</a:t>
            </a:r>
            <a:r>
              <a:rPr lang="zh-TW" altLang="en-US" sz="2000" dirty="0"/>
              <a:t>的方法分派到對應的</a:t>
            </a:r>
            <a:r>
              <a:rPr lang="en-US" altLang="zh-TW" sz="2000" dirty="0"/>
              <a:t> </a:t>
            </a:r>
            <a:r>
              <a:rPr lang="en-US" altLang="zh-TW" sz="2000" i="1" dirty="0" err="1"/>
              <a:t>doXXX</a:t>
            </a:r>
            <a:r>
              <a:rPr lang="en-US" altLang="zh-TW" sz="2000" i="1" dirty="0"/>
              <a:t>()</a:t>
            </a:r>
            <a:r>
              <a:rPr lang="en-US" altLang="zh-TW" sz="2000" dirty="0"/>
              <a:t> </a:t>
            </a:r>
            <a:r>
              <a:rPr lang="zh-TW" altLang="en-US" sz="2000" dirty="0"/>
              <a:t>方法進行實作。</a:t>
            </a:r>
            <a:r>
              <a:rPr lang="en-US" altLang="zh-TW" sz="2000" dirty="0"/>
              <a:t> </a:t>
            </a:r>
          </a:p>
        </p:txBody>
      </p:sp>
      <p:graphicFrame>
        <p:nvGraphicFramePr>
          <p:cNvPr id="121879" name="Group 23">
            <a:extLst>
              <a:ext uri="{FF2B5EF4-FFF2-40B4-BE49-F238E27FC236}">
                <a16:creationId xmlns:a16="http://schemas.microsoft.com/office/drawing/2014/main" id="{2C8BB891-207D-5343-8DDE-700B22BCA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109754"/>
              </p:ext>
            </p:extLst>
          </p:nvPr>
        </p:nvGraphicFramePr>
        <p:xfrm>
          <a:off x="1127449" y="2492375"/>
          <a:ext cx="9289728" cy="1296988"/>
        </p:xfrm>
        <a:graphic>
          <a:graphicData uri="http://schemas.openxmlformats.org/drawingml/2006/table">
            <a:tbl>
              <a:tblPr/>
              <a:tblGrid>
                <a:gridCol w="9289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service(ServletRequest req, ServletResponse resp)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service(</a:t>
                      </a:r>
                      <a:r>
                        <a:rPr kumimoji="1" lang="en-US" altLang="zh-TW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HttpServletRequest</a:t>
                      </a:r>
                      <a:r>
                        <a:rPr kumimoji="1" lang="en-US" altLang="zh-TW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req, </a:t>
                      </a:r>
                      <a:r>
                        <a:rPr kumimoji="1" lang="en-US" altLang="zh-TW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HttpServletResponse</a:t>
                      </a:r>
                      <a:r>
                        <a:rPr kumimoji="1" lang="en-US" altLang="zh-TW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resp)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請注意</a:t>
                      </a: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  <a:r>
                        <a:rPr kumimoji="1" lang="en-US" altLang="zh-TW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service()</a:t>
                      </a: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  <a:r>
                        <a:rPr kumimoji="1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是一個覆載方法</a:t>
                      </a:r>
                      <a:endParaRPr kumimoji="1" lang="zh-TW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微軟正黑體" charset="0"/>
                        <a:cs typeface="微軟正黑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0267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1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1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0A99A89D-2FC2-5A4D-9ACC-5CF6A08258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376" y="609600"/>
            <a:ext cx="9960024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二、處理</a:t>
            </a:r>
            <a:r>
              <a:rPr lang="zh-TW" dirty="0"/>
              <a:t>請求</a:t>
            </a:r>
            <a:endParaRPr lang="zh-TW" altLang="en-US" dirty="0"/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31E83581-0EBE-5345-BD99-9AC687981A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9376" y="1773238"/>
            <a:ext cx="9936213" cy="4114800"/>
          </a:xfrm>
        </p:spPr>
        <p:txBody>
          <a:bodyPr/>
          <a:lstStyle/>
          <a:p>
            <a:pPr marL="0" indent="0"/>
            <a:r>
              <a:rPr lang="en-US" altLang="zh-TW" i="1" dirty="0" err="1"/>
              <a:t>GenericServlet</a:t>
            </a:r>
            <a:r>
              <a:rPr lang="en-US" altLang="zh-TW" dirty="0"/>
              <a:t> </a:t>
            </a:r>
            <a:r>
              <a:rPr lang="zh-TW" altLang="en-US" b="0" dirty="0"/>
              <a:t>與</a:t>
            </a:r>
            <a:r>
              <a:rPr lang="en-US" altLang="zh-TW" dirty="0"/>
              <a:t> </a:t>
            </a:r>
            <a:r>
              <a:rPr lang="en-US" altLang="zh-TW" i="1" dirty="0" err="1"/>
              <a:t>HttpServlet</a:t>
            </a:r>
            <a:r>
              <a:rPr lang="en-US" altLang="zh-TW" dirty="0"/>
              <a:t> </a:t>
            </a:r>
            <a:r>
              <a:rPr lang="zh-TW" altLang="en-US" b="0" dirty="0"/>
              <a:t>類別</a:t>
            </a:r>
            <a:endParaRPr lang="en-US" altLang="zh-TW" dirty="0"/>
          </a:p>
          <a:p>
            <a:pPr marL="0" indent="0"/>
            <a:endParaRPr lang="en-US" altLang="zh-TW" dirty="0"/>
          </a:p>
          <a:p>
            <a:pPr marL="0" indent="0"/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lvl="1"/>
            <a:r>
              <a:rPr lang="en-US" altLang="zh-TW" b="1" i="1" dirty="0" err="1"/>
              <a:t>GenericServlet</a:t>
            </a:r>
            <a:r>
              <a:rPr lang="en-US" altLang="zh-TW" dirty="0"/>
              <a:t> </a:t>
            </a:r>
            <a:r>
              <a:rPr lang="zh-TW" altLang="en-US" dirty="0"/>
              <a:t>與</a:t>
            </a:r>
            <a:r>
              <a:rPr lang="en-US" altLang="zh-TW" dirty="0"/>
              <a:t> </a:t>
            </a:r>
            <a:r>
              <a:rPr lang="en-US" altLang="zh-TW" b="1" i="1" dirty="0" err="1"/>
              <a:t>HttpServlet</a:t>
            </a:r>
            <a:r>
              <a:rPr lang="en-US" altLang="zh-TW" dirty="0"/>
              <a:t> </a:t>
            </a:r>
            <a:r>
              <a:rPr lang="zh-TW" altLang="en-US" dirty="0"/>
              <a:t>類別都是</a:t>
            </a:r>
            <a:r>
              <a:rPr lang="en-US" altLang="zh-TW" dirty="0"/>
              <a:t> </a:t>
            </a:r>
            <a:r>
              <a:rPr lang="en-US" altLang="zh-TW" b="1" i="1" dirty="0"/>
              <a:t>abstract</a:t>
            </a:r>
            <a:r>
              <a:rPr lang="en-US" altLang="zh-TW" dirty="0"/>
              <a:t> </a:t>
            </a:r>
            <a:r>
              <a:rPr lang="zh-TW" altLang="en-US" dirty="0"/>
              <a:t>類別，</a:t>
            </a:r>
            <a:r>
              <a:rPr lang="en-US" altLang="zh-TW" b="1" i="1" dirty="0" err="1"/>
              <a:t>HttpServlet</a:t>
            </a:r>
            <a:r>
              <a:rPr lang="en-US" altLang="zh-TW" dirty="0"/>
              <a:t> </a:t>
            </a:r>
            <a:r>
              <a:rPr lang="zh-TW" altLang="en-US" dirty="0"/>
              <a:t>則會繼承</a:t>
            </a:r>
            <a:r>
              <a:rPr lang="en-US" altLang="zh-TW" dirty="0"/>
              <a:t> </a:t>
            </a:r>
            <a:r>
              <a:rPr lang="en-US" altLang="zh-TW" b="1" i="1" dirty="0" err="1"/>
              <a:t>GenericServlet</a:t>
            </a:r>
            <a:r>
              <a:rPr lang="en-US" altLang="zh-TW" dirty="0"/>
              <a:t> </a:t>
            </a:r>
            <a:r>
              <a:rPr lang="zh-TW" altLang="en-US" dirty="0"/>
              <a:t>類別。</a:t>
            </a:r>
            <a:r>
              <a:rPr lang="en-US" altLang="zh-TW" dirty="0"/>
              <a:t> </a:t>
            </a:r>
          </a:p>
        </p:txBody>
      </p:sp>
      <p:graphicFrame>
        <p:nvGraphicFramePr>
          <p:cNvPr id="122933" name="Group 53">
            <a:extLst>
              <a:ext uri="{FF2B5EF4-FFF2-40B4-BE49-F238E27FC236}">
                <a16:creationId xmlns:a16="http://schemas.microsoft.com/office/drawing/2014/main" id="{1CC23F82-741E-5B42-B964-75369CB3B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229878"/>
              </p:ext>
            </p:extLst>
          </p:nvPr>
        </p:nvGraphicFramePr>
        <p:xfrm>
          <a:off x="1127448" y="2420938"/>
          <a:ext cx="8856340" cy="1678018"/>
        </p:xfrm>
        <a:graphic>
          <a:graphicData uri="http://schemas.openxmlformats.org/drawingml/2006/table">
            <a:tbl>
              <a:tblPr/>
              <a:tblGrid>
                <a:gridCol w="4428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8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2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GenericServlet</a:t>
                      </a: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類別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HttpServlet</a:t>
                      </a: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類別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57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public </a:t>
                      </a:r>
                      <a:r>
                        <a:rPr kumimoji="1" lang="en-US" altLang="zh-TW" sz="1400" b="1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abstract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class </a:t>
                      </a:r>
                      <a:r>
                        <a:rPr kumimoji="1" lang="en-US" altLang="zh-TW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GenericServlet</a:t>
                      </a:r>
                      <a:endParaRPr kumimoji="1" lang="en-US" altLang="zh-TW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微軟正黑體" charset="0"/>
                        <a:cs typeface="微軟正黑體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extends </a:t>
                      </a:r>
                      <a:r>
                        <a:rPr kumimoji="1" lang="en-US" altLang="zh-TW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java.lang.Object</a:t>
                      </a:r>
                      <a:endParaRPr kumimoji="1" lang="en-US" altLang="zh-TW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微軟正黑體" charset="0"/>
                        <a:cs typeface="微軟正黑體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implements </a:t>
                      </a:r>
                      <a:r>
                        <a:rPr kumimoji="1" lang="en-US" altLang="zh-TW" sz="1400" b="1" i="1" u="sng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Servlet, </a:t>
                      </a:r>
                      <a:r>
                        <a:rPr kumimoji="1" lang="en-US" altLang="zh-TW" sz="1400" b="1" i="1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ServletConfig</a:t>
                      </a:r>
                      <a:r>
                        <a:rPr kumimoji="1" lang="en-US" altLang="zh-TW" sz="1400" b="1" i="1" u="sng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java.io.Serializable</a:t>
                      </a:r>
                      <a:endParaRPr kumimoji="1" lang="en-US" altLang="zh-TW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微軟正黑體" charset="0"/>
                        <a:cs typeface="微軟正黑體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public </a:t>
                      </a:r>
                      <a:r>
                        <a:rPr kumimoji="1" lang="en-US" altLang="zh-TW" sz="1400" b="1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abstract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class </a:t>
                      </a:r>
                      <a:r>
                        <a:rPr kumimoji="1" lang="en-US" altLang="zh-TW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HttpServlet</a:t>
                      </a:r>
                      <a:endParaRPr kumimoji="1" lang="en-US" altLang="zh-TW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微軟正黑體" charset="0"/>
                        <a:cs typeface="微軟正黑體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400" b="1" i="1" u="sng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extends </a:t>
                      </a:r>
                      <a:r>
                        <a:rPr kumimoji="1" lang="en-US" altLang="zh-TW" sz="1400" b="1" i="1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GenericServlet</a:t>
                      </a:r>
                      <a:endParaRPr kumimoji="1" lang="en-US" altLang="zh-TW" sz="1400" b="1" i="1" u="sng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onsolas" charset="0"/>
                        <a:ea typeface="微軟正黑體" charset="0"/>
                        <a:cs typeface="微軟正黑體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implements </a:t>
                      </a:r>
                      <a:r>
                        <a:rPr kumimoji="1" lang="en-US" altLang="zh-TW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java.io.Serializable</a:t>
                      </a:r>
                      <a:endParaRPr kumimoji="1" lang="en-US" altLang="zh-TW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微軟正黑體" charset="0"/>
                        <a:cs typeface="微軟正黑體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57669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2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A65151AE-82CF-6443-8714-56D155862E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376" y="609600"/>
            <a:ext cx="9960025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二、處理</a:t>
            </a:r>
            <a:r>
              <a:rPr lang="zh-TW" dirty="0"/>
              <a:t>請求</a:t>
            </a:r>
            <a:endParaRPr lang="zh-TW" altLang="en-US" dirty="0"/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76994CF4-A6AA-E044-8AED-ADB9B7CD1F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9376" y="1981200"/>
            <a:ext cx="9502824" cy="584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zh-TW" altLang="en-US" b="0" dirty="0"/>
              <a:t>類別關係圖：</a:t>
            </a:r>
          </a:p>
        </p:txBody>
      </p:sp>
      <p:grpSp>
        <p:nvGrpSpPr>
          <p:cNvPr id="124934" name="Group 6">
            <a:extLst>
              <a:ext uri="{FF2B5EF4-FFF2-40B4-BE49-F238E27FC236}">
                <a16:creationId xmlns:a16="http://schemas.microsoft.com/office/drawing/2014/main" id="{2B71E5FC-4E6B-7445-ADE6-CFAA41805C89}"/>
              </a:ext>
            </a:extLst>
          </p:cNvPr>
          <p:cNvGrpSpPr>
            <a:grpSpLocks/>
          </p:cNvGrpSpPr>
          <p:nvPr/>
        </p:nvGrpSpPr>
        <p:grpSpPr bwMode="auto">
          <a:xfrm>
            <a:off x="2351089" y="2708275"/>
            <a:ext cx="7705725" cy="2808288"/>
            <a:chOff x="2160" y="12057"/>
            <a:chExt cx="7560" cy="3063"/>
          </a:xfrm>
        </p:grpSpPr>
        <p:sp>
          <p:nvSpPr>
            <p:cNvPr id="17412" name="Text Box 7">
              <a:extLst>
                <a:ext uri="{FF2B5EF4-FFF2-40B4-BE49-F238E27FC236}">
                  <a16:creationId xmlns:a16="http://schemas.microsoft.com/office/drawing/2014/main" id="{6A6EF904-32CA-4149-A511-FE180FF95B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12600"/>
              <a:ext cx="1620" cy="9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1400" b="1" i="1" dirty="0">
                  <a:latin typeface="Verdana" panose="020B0604030504040204" pitchFamily="34" charset="0"/>
                </a:rPr>
                <a:t>&lt;&lt;abstract&gt;&gt;</a:t>
              </a:r>
            </a:p>
            <a:p>
              <a:pPr algn="ctr"/>
              <a:r>
                <a:rPr lang="en-US" altLang="zh-TW" sz="1400" b="1" i="1" dirty="0" err="1">
                  <a:latin typeface="Verdana" panose="020B0604030504040204" pitchFamily="34" charset="0"/>
                </a:rPr>
                <a:t>HttpServlet</a:t>
              </a:r>
              <a:endParaRPr lang="en-US" altLang="zh-TW" sz="1400" dirty="0"/>
            </a:p>
          </p:txBody>
        </p:sp>
        <p:sp>
          <p:nvSpPr>
            <p:cNvPr id="17413" name="Line 8">
              <a:extLst>
                <a:ext uri="{FF2B5EF4-FFF2-40B4-BE49-F238E27FC236}">
                  <a16:creationId xmlns:a16="http://schemas.microsoft.com/office/drawing/2014/main" id="{E72FFB88-344F-8E4E-84DD-C3165798C4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13320"/>
              <a:ext cx="162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414" name="Text Box 9">
              <a:extLst>
                <a:ext uri="{FF2B5EF4-FFF2-40B4-BE49-F238E27FC236}">
                  <a16:creationId xmlns:a16="http://schemas.microsoft.com/office/drawing/2014/main" id="{809E8565-D440-EB4D-A163-0B42094D8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0" y="12600"/>
              <a:ext cx="1800" cy="9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1400" b="1" i="1">
                  <a:latin typeface="Verdana" panose="020B0604030504040204" pitchFamily="34" charset="0"/>
                </a:rPr>
                <a:t>&lt;&lt;abstract&gt;&gt;</a:t>
              </a:r>
            </a:p>
            <a:p>
              <a:pPr algn="ctr"/>
              <a:r>
                <a:rPr lang="en-US" altLang="zh-TW" sz="1400" b="1" i="1">
                  <a:latin typeface="Verdana" panose="020B0604030504040204" pitchFamily="34" charset="0"/>
                </a:rPr>
                <a:t>GenericServlet</a:t>
              </a:r>
              <a:endParaRPr lang="en-US" altLang="zh-TW" sz="1400"/>
            </a:p>
          </p:txBody>
        </p:sp>
        <p:sp>
          <p:nvSpPr>
            <p:cNvPr id="17415" name="Text Box 10">
              <a:extLst>
                <a:ext uri="{FF2B5EF4-FFF2-40B4-BE49-F238E27FC236}">
                  <a16:creationId xmlns:a16="http://schemas.microsoft.com/office/drawing/2014/main" id="{7A3CDD5A-4D09-B04A-9348-201DCD364F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0" y="12057"/>
              <a:ext cx="1980" cy="9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1400" b="1" i="1">
                  <a:latin typeface="Verdana" panose="020B0604030504040204" pitchFamily="34" charset="0"/>
                </a:rPr>
                <a:t>&lt;&lt;interface&gt;&gt;</a:t>
              </a:r>
            </a:p>
            <a:p>
              <a:pPr algn="ctr"/>
              <a:r>
                <a:rPr lang="en-US" altLang="zh-TW" sz="1400" b="1" i="1">
                  <a:latin typeface="Verdana" panose="020B0604030504040204" pitchFamily="34" charset="0"/>
                </a:rPr>
                <a:t>Servlet</a:t>
              </a:r>
              <a:endParaRPr lang="en-US" altLang="zh-TW" sz="1400" b="1"/>
            </a:p>
          </p:txBody>
        </p:sp>
        <p:sp>
          <p:nvSpPr>
            <p:cNvPr id="17416" name="Text Box 11">
              <a:extLst>
                <a:ext uri="{FF2B5EF4-FFF2-40B4-BE49-F238E27FC236}">
                  <a16:creationId xmlns:a16="http://schemas.microsoft.com/office/drawing/2014/main" id="{181BA59E-2F69-E345-BC23-EF7636E68E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0" y="13137"/>
              <a:ext cx="1980" cy="9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1400" b="1" i="1">
                  <a:latin typeface="Verdana" panose="020B0604030504040204" pitchFamily="34" charset="0"/>
                </a:rPr>
                <a:t>&lt;&lt;interface&gt;&gt;</a:t>
              </a:r>
            </a:p>
            <a:p>
              <a:pPr algn="ctr"/>
              <a:r>
                <a:rPr lang="en-US" altLang="zh-TW" sz="1400" b="1" i="1">
                  <a:latin typeface="Verdana" panose="020B0604030504040204" pitchFamily="34" charset="0"/>
                </a:rPr>
                <a:t>ServletConfig</a:t>
              </a:r>
              <a:endParaRPr lang="en-US" altLang="zh-TW" sz="1400"/>
            </a:p>
          </p:txBody>
        </p:sp>
        <p:sp>
          <p:nvSpPr>
            <p:cNvPr id="17417" name="Line 12">
              <a:extLst>
                <a:ext uri="{FF2B5EF4-FFF2-40B4-BE49-F238E27FC236}">
                  <a16:creationId xmlns:a16="http://schemas.microsoft.com/office/drawing/2014/main" id="{E26741FC-A6AE-394B-81AA-D248FE07E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0" y="13320"/>
              <a:ext cx="18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418" name="Line 13">
              <a:extLst>
                <a:ext uri="{FF2B5EF4-FFF2-40B4-BE49-F238E27FC236}">
                  <a16:creationId xmlns:a16="http://schemas.microsoft.com/office/drawing/2014/main" id="{D5212DF1-0819-B74E-8ED1-3935ABB26C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0" y="12777"/>
              <a:ext cx="19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419" name="Line 14">
              <a:extLst>
                <a:ext uri="{FF2B5EF4-FFF2-40B4-BE49-F238E27FC236}">
                  <a16:creationId xmlns:a16="http://schemas.microsoft.com/office/drawing/2014/main" id="{8D59BDB5-9458-4B40-AF87-A00E1D375D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0" y="13857"/>
              <a:ext cx="19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420" name="Line 15">
              <a:extLst>
                <a:ext uri="{FF2B5EF4-FFF2-40B4-BE49-F238E27FC236}">
                  <a16:creationId xmlns:a16="http://schemas.microsoft.com/office/drawing/2014/main" id="{5FE56919-86AD-ED4F-AA85-C7F0A718F5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0" y="13140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421" name="AutoShape 16">
              <a:extLst>
                <a:ext uri="{FF2B5EF4-FFF2-40B4-BE49-F238E27FC236}">
                  <a16:creationId xmlns:a16="http://schemas.microsoft.com/office/drawing/2014/main" id="{8F33C9F5-5B18-BA4A-8023-2D19F4C4DB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160132" flipV="1">
              <a:off x="7559" y="12316"/>
              <a:ext cx="217" cy="215"/>
            </a:xfrm>
            <a:prstGeom prst="flowChartExtra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7422" name="AutoShape 17">
              <a:extLst>
                <a:ext uri="{FF2B5EF4-FFF2-40B4-BE49-F238E27FC236}">
                  <a16:creationId xmlns:a16="http://schemas.microsoft.com/office/drawing/2014/main" id="{B4C842F4-9A74-0D4A-9076-DF36C37D2B1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160132" flipV="1">
              <a:off x="7559" y="13576"/>
              <a:ext cx="217" cy="215"/>
            </a:xfrm>
            <a:prstGeom prst="flowChartExtra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7423" name="AutoShape 18">
              <a:extLst>
                <a:ext uri="{FF2B5EF4-FFF2-40B4-BE49-F238E27FC236}">
                  <a16:creationId xmlns:a16="http://schemas.microsoft.com/office/drawing/2014/main" id="{8714B886-E22D-EB4D-8ED7-8E1E741D7C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160132" flipV="1">
              <a:off x="4679" y="13036"/>
              <a:ext cx="217" cy="215"/>
            </a:xfrm>
            <a:prstGeom prst="flowChartExtra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7424" name="Line 19">
              <a:extLst>
                <a:ext uri="{FF2B5EF4-FFF2-40B4-BE49-F238E27FC236}">
                  <a16:creationId xmlns:a16="http://schemas.microsoft.com/office/drawing/2014/main" id="{A3042498-ABF2-DC43-92B5-F0BD14CF54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0" y="12780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425" name="Line 20">
              <a:extLst>
                <a:ext uri="{FF2B5EF4-FFF2-40B4-BE49-F238E27FC236}">
                  <a16:creationId xmlns:a16="http://schemas.microsoft.com/office/drawing/2014/main" id="{4E0B2B85-D285-2844-AA98-BBC6F6219E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0" y="13320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426" name="Line 21">
              <a:extLst>
                <a:ext uri="{FF2B5EF4-FFF2-40B4-BE49-F238E27FC236}">
                  <a16:creationId xmlns:a16="http://schemas.microsoft.com/office/drawing/2014/main" id="{B20BDEA6-476C-7043-83FB-B709FA19D3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0" y="13320"/>
              <a:ext cx="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427" name="Line 22">
              <a:extLst>
                <a:ext uri="{FF2B5EF4-FFF2-40B4-BE49-F238E27FC236}">
                  <a16:creationId xmlns:a16="http://schemas.microsoft.com/office/drawing/2014/main" id="{66B2E96D-6DB6-0947-AFBE-7E37D3E850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0" y="12417"/>
              <a:ext cx="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428" name="Line 23">
              <a:extLst>
                <a:ext uri="{FF2B5EF4-FFF2-40B4-BE49-F238E27FC236}">
                  <a16:creationId xmlns:a16="http://schemas.microsoft.com/office/drawing/2014/main" id="{BDAD5665-05E3-8844-A8F7-4A953A12D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0" y="13680"/>
              <a:ext cx="3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429" name="Line 24">
              <a:extLst>
                <a:ext uri="{FF2B5EF4-FFF2-40B4-BE49-F238E27FC236}">
                  <a16:creationId xmlns:a16="http://schemas.microsoft.com/office/drawing/2014/main" id="{B949B8F2-C7C0-4547-B16B-5120AE043A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0" y="12417"/>
              <a:ext cx="3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430" name="Text Box 25">
              <a:extLst>
                <a:ext uri="{FF2B5EF4-FFF2-40B4-BE49-F238E27FC236}">
                  <a16:creationId xmlns:a16="http://schemas.microsoft.com/office/drawing/2014/main" id="{356F571C-4353-7147-B56B-CEAF3D129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0" y="14220"/>
              <a:ext cx="1980" cy="9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1400" b="1" i="1">
                  <a:latin typeface="Verdana" panose="020B0604030504040204" pitchFamily="34" charset="0"/>
                </a:rPr>
                <a:t>&lt;&lt;interface&gt;&gt;</a:t>
              </a:r>
            </a:p>
            <a:p>
              <a:pPr algn="ctr"/>
              <a:r>
                <a:rPr lang="en-US" altLang="zh-TW" sz="1400" b="1" i="1">
                  <a:latin typeface="Verdana" panose="020B0604030504040204" pitchFamily="34" charset="0"/>
                </a:rPr>
                <a:t>Serializable</a:t>
              </a:r>
              <a:endParaRPr lang="en-US" altLang="zh-TW" sz="1400"/>
            </a:p>
          </p:txBody>
        </p:sp>
        <p:sp>
          <p:nvSpPr>
            <p:cNvPr id="17431" name="AutoShape 26">
              <a:extLst>
                <a:ext uri="{FF2B5EF4-FFF2-40B4-BE49-F238E27FC236}">
                  <a16:creationId xmlns:a16="http://schemas.microsoft.com/office/drawing/2014/main" id="{78379B1B-E1AB-5C41-AD7F-C0B491C501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160132" flipV="1">
              <a:off x="7559" y="14296"/>
              <a:ext cx="217" cy="215"/>
            </a:xfrm>
            <a:prstGeom prst="flowChartExtra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7432" name="AutoShape 27">
              <a:extLst>
                <a:ext uri="{FF2B5EF4-FFF2-40B4-BE49-F238E27FC236}">
                  <a16:creationId xmlns:a16="http://schemas.microsoft.com/office/drawing/2014/main" id="{DE7F2C49-907D-9F4F-98E6-7A7429EBDF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160132" flipV="1">
              <a:off x="7559" y="14836"/>
              <a:ext cx="217" cy="215"/>
            </a:xfrm>
            <a:prstGeom prst="flowChartExtra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7433" name="Line 28">
              <a:extLst>
                <a:ext uri="{FF2B5EF4-FFF2-40B4-BE49-F238E27FC236}">
                  <a16:creationId xmlns:a16="http://schemas.microsoft.com/office/drawing/2014/main" id="{DDBAB4A5-885B-984D-923D-97F79917AD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0" y="13497"/>
              <a:ext cx="0" cy="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434" name="Line 29">
              <a:extLst>
                <a:ext uri="{FF2B5EF4-FFF2-40B4-BE49-F238E27FC236}">
                  <a16:creationId xmlns:a16="http://schemas.microsoft.com/office/drawing/2014/main" id="{CD3DE1DD-F3B5-C442-B9A3-01F8A67C58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0" y="14400"/>
              <a:ext cx="18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435" name="Line 30">
              <a:extLst>
                <a:ext uri="{FF2B5EF4-FFF2-40B4-BE49-F238E27FC236}">
                  <a16:creationId xmlns:a16="http://schemas.microsoft.com/office/drawing/2014/main" id="{BB7E8ECD-F1AA-4349-BD42-23011C3056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0" y="13497"/>
              <a:ext cx="0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436" name="Line 31">
              <a:extLst>
                <a:ext uri="{FF2B5EF4-FFF2-40B4-BE49-F238E27FC236}">
                  <a16:creationId xmlns:a16="http://schemas.microsoft.com/office/drawing/2014/main" id="{2AA5DFBD-8456-AB45-9E08-9B85FB8C1A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0" y="14937"/>
              <a:ext cx="4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64241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FFAA6D8-ED24-B542-8744-1B5CB5EAE8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376" y="836613"/>
            <a:ext cx="11020475" cy="792162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二、處理</a:t>
            </a:r>
            <a:r>
              <a:rPr lang="zh-TW" dirty="0"/>
              <a:t>請求</a:t>
            </a:r>
            <a:endParaRPr lang="zh-TW" altLang="en-US" dirty="0"/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7C435B7B-EF4E-F748-A33E-41D7E630AE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9377" y="1981200"/>
            <a:ext cx="9937800" cy="5842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TW" i="1" dirty="0"/>
              <a:t>HTTP</a:t>
            </a:r>
            <a:r>
              <a:rPr lang="en-US" altLang="zh-TW" dirty="0"/>
              <a:t> </a:t>
            </a:r>
            <a:r>
              <a:rPr lang="zh-TW" altLang="en-US" b="0" dirty="0"/>
              <a:t>方法對應於</a:t>
            </a:r>
            <a:r>
              <a:rPr lang="en-US" altLang="zh-TW" dirty="0"/>
              <a:t> </a:t>
            </a:r>
            <a:r>
              <a:rPr lang="en-US" altLang="zh-TW" i="1" dirty="0" err="1"/>
              <a:t>HttpServlet</a:t>
            </a:r>
            <a:r>
              <a:rPr lang="en-US" altLang="zh-TW" dirty="0"/>
              <a:t> </a:t>
            </a:r>
            <a:r>
              <a:rPr lang="zh-TW" altLang="en-US" b="0" dirty="0"/>
              <a:t>方法</a:t>
            </a:r>
            <a:r>
              <a:rPr lang="zh-TW" altLang="en-US" dirty="0"/>
              <a:t>：</a:t>
            </a:r>
          </a:p>
        </p:txBody>
      </p:sp>
      <p:graphicFrame>
        <p:nvGraphicFramePr>
          <p:cNvPr id="114748" name="Group 60">
            <a:extLst>
              <a:ext uri="{FF2B5EF4-FFF2-40B4-BE49-F238E27FC236}">
                <a16:creationId xmlns:a16="http://schemas.microsoft.com/office/drawing/2014/main" id="{7AA98AED-241D-BD44-B6C3-E1593D8C7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070899"/>
              </p:ext>
            </p:extLst>
          </p:nvPr>
        </p:nvGraphicFramePr>
        <p:xfrm>
          <a:off x="479377" y="2708276"/>
          <a:ext cx="9361538" cy="3125965"/>
        </p:xfrm>
        <a:graphic>
          <a:graphicData uri="http://schemas.openxmlformats.org/drawingml/2006/table">
            <a:tbl>
              <a:tblPr/>
              <a:tblGrid>
                <a:gridCol w="4724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6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6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HTTP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  <a:r>
                        <a:rPr kumimoji="1" lang="zh-TW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方法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HttpServlet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方法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GET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doGet()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9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HEAD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doHead()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POST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doPost()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PUT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doPut()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DELETE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doDelete()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OPTIONS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doOptions()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TRACE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doTrace</a:t>
                      </a:r>
                      <a:r>
                        <a:rPr kumimoji="1" lang="en-US" altLang="zh-TW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()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5798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4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3AE4349B-1704-C944-B2EA-7431D5106C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TW" altLang="en-US"/>
              <a:t>綱</a:t>
            </a:r>
            <a:r>
              <a:rPr lang="en-US" altLang="zh-TW"/>
              <a:t>  </a:t>
            </a:r>
            <a:r>
              <a:rPr lang="zh-TW" altLang="en-US"/>
              <a:t>要</a:t>
            </a:r>
          </a:p>
        </p:txBody>
      </p:sp>
      <p:sp>
        <p:nvSpPr>
          <p:cNvPr id="169987" name="Rectangle 3">
            <a:extLst>
              <a:ext uri="{FF2B5EF4-FFF2-40B4-BE49-F238E27FC236}">
                <a16:creationId xmlns:a16="http://schemas.microsoft.com/office/drawing/2014/main" id="{428A0EAB-C7DC-144C-8C3C-C2D3BDCF0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1" y="1981200"/>
            <a:ext cx="8062913" cy="41148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zh-TW" altLang="en-US" dirty="0"/>
              <a:t>一</a:t>
            </a:r>
            <a:r>
              <a:rPr lang="zh-TW" dirty="0"/>
              <a:t>、送出請求</a:t>
            </a:r>
            <a:r>
              <a:rPr lang="en-US" altLang="zh-TW" dirty="0"/>
              <a:t> (request)</a:t>
            </a:r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二、處理</a:t>
            </a:r>
            <a:r>
              <a:rPr lang="zh-TW" dirty="0"/>
              <a:t>請求</a:t>
            </a:r>
            <a:r>
              <a:rPr lang="en-US" altLang="zh-TW" dirty="0"/>
              <a:t> (</a:t>
            </a:r>
            <a:r>
              <a:rPr lang="en-US" altLang="zh-TW" sz="2400" dirty="0" err="1"/>
              <a:t>GenericServlet</a:t>
            </a:r>
            <a:r>
              <a:rPr lang="en-US" altLang="zh-TW" sz="2400" dirty="0"/>
              <a:t> &amp; </a:t>
            </a:r>
            <a:r>
              <a:rPr lang="en-US" altLang="zh-TW" sz="2400" dirty="0" err="1"/>
              <a:t>HttpServlet</a:t>
            </a:r>
            <a:r>
              <a:rPr lang="en-US" altLang="zh-TW" dirty="0"/>
              <a:t>)</a:t>
            </a:r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三</a:t>
            </a:r>
            <a:r>
              <a:rPr lang="zh-TW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實作我的第一個</a:t>
            </a:r>
            <a:r>
              <a:rPr lang="en-US" altLang="zh-TW" dirty="0">
                <a:solidFill>
                  <a:srgbClr val="FF0000"/>
                </a:solidFill>
              </a:rPr>
              <a:t> Servlet</a:t>
            </a:r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四、分析請求</a:t>
            </a:r>
            <a:endParaRPr lang="en-US" altLang="zh-TW" dirty="0"/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五、送出回應</a:t>
            </a:r>
            <a:endParaRPr lang="en-US" altLang="zh-TW" dirty="0"/>
          </a:p>
          <a:p>
            <a:pPr>
              <a:buNone/>
              <a:defRPr/>
            </a:pPr>
            <a:r>
              <a:rPr lang="zh-CN" altLang="en-US" dirty="0"/>
              <a:t>六、生命週期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0384347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4ED7D-7F1A-4A4E-BFBE-281CF05C4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Verdana" charset="0"/>
              </a:rPr>
              <a:t>三</a:t>
            </a:r>
            <a:r>
              <a:rPr lang="zh-TW" altLang="zh-TW" dirty="0">
                <a:latin typeface="Verdana" charset="0"/>
              </a:rPr>
              <a:t>、</a:t>
            </a:r>
            <a:r>
              <a:rPr lang="zh-TW" altLang="en-US" dirty="0">
                <a:latin typeface="Verdana" charset="0"/>
              </a:rPr>
              <a:t>實作我的第一個</a:t>
            </a:r>
            <a:r>
              <a:rPr lang="en-US" altLang="zh-TW" dirty="0">
                <a:latin typeface="Verdana" charset="0"/>
              </a:rPr>
              <a:t> Servlet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EBEBBD-7225-364B-9C2D-54FE349C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實作三個</a:t>
            </a:r>
            <a:r>
              <a:rPr kumimoji="1" lang="en-US" altLang="zh-CN" dirty="0"/>
              <a:t>Servlet</a:t>
            </a:r>
          </a:p>
          <a:p>
            <a:pPr lvl="1"/>
            <a:r>
              <a:rPr kumimoji="1" lang="zh-CN" altLang="en-US" dirty="0"/>
              <a:t>通用型</a:t>
            </a:r>
            <a:r>
              <a:rPr kumimoji="1" lang="en-US" altLang="zh-CN" dirty="0"/>
              <a:t> </a:t>
            </a:r>
            <a:r>
              <a:rPr kumimoji="1" lang="en-US" altLang="zh-TW" dirty="0" err="1">
                <a:solidFill>
                  <a:srgbClr val="3D77C5"/>
                </a:solidFill>
              </a:rPr>
              <a:t>Generic</a:t>
            </a:r>
            <a:r>
              <a:rPr kumimoji="1" lang="en-US" altLang="zh-TW" dirty="0" err="1"/>
              <a:t>Servlet</a:t>
            </a:r>
            <a:endParaRPr kumimoji="1" lang="en-US" altLang="zh-TW" dirty="0"/>
          </a:p>
          <a:p>
            <a:pPr lvl="2"/>
            <a:r>
              <a:rPr lang="en-US" altLang="zh-TW" dirty="0" err="1"/>
              <a:t>servlet.</a:t>
            </a:r>
            <a:r>
              <a:rPr lang="en-US" altLang="zh-TW" dirty="0" err="1">
                <a:solidFill>
                  <a:srgbClr val="3D77C5"/>
                </a:solidFill>
              </a:rPr>
              <a:t>G</a:t>
            </a:r>
            <a:r>
              <a:rPr lang="en-US" altLang="zh-TW" dirty="0" err="1"/>
              <a:t>eroageServlet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</a:rPr>
              <a:t>web.xml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部署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)</a:t>
            </a:r>
            <a:br>
              <a:rPr lang="en-US" altLang="zh-TW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        </a:t>
            </a:r>
            <a:r>
              <a:rPr lang="zh-TW" altLang="en-US" dirty="0">
                <a:solidFill>
                  <a:schemeClr val="tx1"/>
                </a:solidFill>
              </a:rPr>
              <a:t>喬治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kumimoji="1" lang="en-US" altLang="zh-TW" dirty="0"/>
              <a:t>Http</a:t>
            </a:r>
            <a:r>
              <a:rPr kumimoji="1" lang="zh-CN" altLang="en-US" dirty="0"/>
              <a:t>協定型</a:t>
            </a:r>
            <a:r>
              <a:rPr kumimoji="1" lang="en-US" altLang="zh-CN" dirty="0"/>
              <a:t> </a:t>
            </a:r>
            <a:r>
              <a:rPr kumimoji="1" lang="en-US" altLang="zh-TW" dirty="0" err="1">
                <a:solidFill>
                  <a:srgbClr val="7030A0"/>
                </a:solidFill>
              </a:rPr>
              <a:t>Http</a:t>
            </a:r>
            <a:r>
              <a:rPr kumimoji="1" lang="en-US" altLang="zh-TW" dirty="0" err="1"/>
              <a:t>Servlet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servlet.</a:t>
            </a:r>
            <a:r>
              <a:rPr kumimoji="1" lang="en-US" altLang="zh-TW" dirty="0" err="1">
                <a:solidFill>
                  <a:srgbClr val="7030A0"/>
                </a:solidFill>
              </a:rPr>
              <a:t>H</a:t>
            </a:r>
            <a:r>
              <a:rPr kumimoji="1" lang="en-US" altLang="zh-TW" dirty="0" err="1"/>
              <a:t>elenServlet</a:t>
            </a:r>
            <a:r>
              <a:rPr kumimoji="1" lang="en-US" altLang="zh-TW" dirty="0"/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</a:rPr>
              <a:t>web.xml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部署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)</a:t>
            </a:r>
            <a:br>
              <a:rPr lang="en-US" altLang="zh-TW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        </a:t>
            </a:r>
            <a:r>
              <a:rPr lang="zh-TW" altLang="en-US" dirty="0">
                <a:solidFill>
                  <a:schemeClr val="tx1"/>
                </a:solidFill>
              </a:rPr>
              <a:t>海倫</a:t>
            </a:r>
            <a:endParaRPr lang="en-US" altLang="zh-TW" dirty="0">
              <a:solidFill>
                <a:schemeClr val="tx1"/>
              </a:solidFill>
            </a:endParaRPr>
          </a:p>
          <a:p>
            <a:pPr lvl="2"/>
            <a:r>
              <a:rPr lang="en-US" altLang="zh-TW" dirty="0" err="1"/>
              <a:t>servlet.</a:t>
            </a:r>
            <a:r>
              <a:rPr lang="en-US" altLang="zh-TW" dirty="0" err="1">
                <a:solidFill>
                  <a:srgbClr val="7030A0"/>
                </a:solidFill>
              </a:rPr>
              <a:t>H</a:t>
            </a:r>
            <a:r>
              <a:rPr lang="en-US" altLang="zh-TW" dirty="0" err="1"/>
              <a:t>elloServlet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(@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註釋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部署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)</a:t>
            </a:r>
            <a:br>
              <a:rPr lang="en-US" altLang="zh-TW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        </a:t>
            </a:r>
            <a:r>
              <a:rPr lang="zh-TW" altLang="en-US" dirty="0">
                <a:solidFill>
                  <a:schemeClr val="tx1"/>
                </a:solidFill>
              </a:rPr>
              <a:t>哈囉</a:t>
            </a:r>
            <a:endParaRPr lang="en-US" alt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87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111C1CA6-1664-024E-B9B6-917439EA20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TW" altLang="en-US"/>
              <a:t>綱</a:t>
            </a:r>
            <a:r>
              <a:rPr lang="en-US" altLang="zh-TW"/>
              <a:t>  </a:t>
            </a:r>
            <a:r>
              <a:rPr lang="zh-TW" altLang="en-US"/>
              <a:t>要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185C476B-8CF9-6641-8FCA-91AD6C68F4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1" y="1981200"/>
            <a:ext cx="8062913" cy="41148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zh-TW" altLang="en-US" dirty="0"/>
              <a:t>一</a:t>
            </a:r>
            <a:r>
              <a:rPr lang="zh-TW" dirty="0"/>
              <a:t>、送出請求</a:t>
            </a:r>
            <a:r>
              <a:rPr lang="en-US" altLang="zh-TW" dirty="0"/>
              <a:t> (request)</a:t>
            </a:r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二、處理</a:t>
            </a:r>
            <a:r>
              <a:rPr lang="zh-TW" dirty="0"/>
              <a:t>請求</a:t>
            </a:r>
            <a:r>
              <a:rPr lang="en-US" altLang="zh-TW" dirty="0"/>
              <a:t> (</a:t>
            </a:r>
            <a:r>
              <a:rPr lang="en-US" altLang="zh-TW" sz="2400" dirty="0" err="1"/>
              <a:t>GenericServlet</a:t>
            </a:r>
            <a:r>
              <a:rPr lang="en-US" altLang="zh-TW" sz="2400" dirty="0"/>
              <a:t> &amp; </a:t>
            </a:r>
            <a:r>
              <a:rPr lang="en-US" altLang="zh-TW" sz="2400" dirty="0" err="1"/>
              <a:t>HttpServlet</a:t>
            </a:r>
            <a:r>
              <a:rPr lang="en-US" altLang="zh-TW" dirty="0"/>
              <a:t>)</a:t>
            </a:r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三</a:t>
            </a:r>
            <a:r>
              <a:rPr lang="zh-TW" dirty="0"/>
              <a:t>、</a:t>
            </a:r>
            <a:r>
              <a:rPr lang="zh-TW" altLang="en-US" dirty="0"/>
              <a:t>實作我的第一個</a:t>
            </a:r>
            <a:r>
              <a:rPr lang="en-US" altLang="zh-TW" dirty="0"/>
              <a:t> Servlet</a:t>
            </a:r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四、分析請求</a:t>
            </a:r>
            <a:endParaRPr lang="en-US" altLang="zh-TW" dirty="0"/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五、送出回應</a:t>
            </a:r>
            <a:endParaRPr lang="en-US" altLang="zh-TW" dirty="0"/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六、生命週期</a:t>
            </a:r>
            <a:endParaRPr lang="en-US" altLang="zh-TW" dirty="0"/>
          </a:p>
          <a:p>
            <a:pPr>
              <a:buFont typeface="Wingdings" charset="0"/>
              <a:buNone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7251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1" name="AutoShape 41">
            <a:extLst>
              <a:ext uri="{FF2B5EF4-FFF2-40B4-BE49-F238E27FC236}">
                <a16:creationId xmlns:a16="http://schemas.microsoft.com/office/drawing/2014/main" id="{A302871C-CEA8-7542-9C70-155023373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8" y="4508500"/>
            <a:ext cx="4392612" cy="433388"/>
          </a:xfrm>
          <a:prstGeom prst="flowChartAlternateProcess">
            <a:avLst/>
          </a:prstGeom>
          <a:solidFill>
            <a:srgbClr val="FFFF00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3148" name="AutoShape 28">
            <a:extLst>
              <a:ext uri="{FF2B5EF4-FFF2-40B4-BE49-F238E27FC236}">
                <a16:creationId xmlns:a16="http://schemas.microsoft.com/office/drawing/2014/main" id="{34E1E186-7A36-9640-B888-1DA4B1BB7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8" y="4221163"/>
            <a:ext cx="4392612" cy="431800"/>
          </a:xfrm>
          <a:prstGeom prst="flowChartAlternateProcess">
            <a:avLst/>
          </a:prstGeom>
          <a:solidFill>
            <a:srgbClr val="FFFF00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3146" name="Oval 26">
            <a:extLst>
              <a:ext uri="{FF2B5EF4-FFF2-40B4-BE49-F238E27FC236}">
                <a16:creationId xmlns:a16="http://schemas.microsoft.com/office/drawing/2014/main" id="{A8C5190D-B578-C148-8145-BBA582B8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438" y="3573464"/>
            <a:ext cx="1008062" cy="503237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3144" name="Oval 24">
            <a:extLst>
              <a:ext uri="{FF2B5EF4-FFF2-40B4-BE49-F238E27FC236}">
                <a16:creationId xmlns:a16="http://schemas.microsoft.com/office/drawing/2014/main" id="{11F84792-4F8C-A44A-8570-B118DCB19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7720" y="3320258"/>
            <a:ext cx="1944688" cy="504825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3142" name="AutoShape 22">
            <a:extLst>
              <a:ext uri="{FF2B5EF4-FFF2-40B4-BE49-F238E27FC236}">
                <a16:creationId xmlns:a16="http://schemas.microsoft.com/office/drawing/2014/main" id="{D71624CE-D88C-484E-8ECB-6CE79F95E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2708276"/>
            <a:ext cx="3240088" cy="792163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B7098F82-6029-D346-97B8-7ECC4E643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Verdana" charset="0"/>
              </a:rPr>
              <a:t>三</a:t>
            </a:r>
            <a:r>
              <a:rPr lang="zh-TW" dirty="0">
                <a:latin typeface="Verdana" charset="0"/>
              </a:rPr>
              <a:t>、</a:t>
            </a:r>
            <a:r>
              <a:rPr lang="zh-TW" altLang="en-US" dirty="0">
                <a:latin typeface="Verdana" charset="0"/>
              </a:rPr>
              <a:t>實作我的第一個</a:t>
            </a:r>
            <a:r>
              <a:rPr lang="en-US" altLang="zh-TW" dirty="0">
                <a:latin typeface="Verdana" charset="0"/>
              </a:rPr>
              <a:t> </a:t>
            </a:r>
            <a:r>
              <a:rPr lang="en-US" altLang="zh-TW" b="1" dirty="0">
                <a:latin typeface="Verdana" charset="0"/>
              </a:rPr>
              <a:t>Servlet</a:t>
            </a:r>
          </a:p>
        </p:txBody>
      </p:sp>
      <p:sp>
        <p:nvSpPr>
          <p:cNvPr id="133123" name="Rectangle 3">
            <a:extLst>
              <a:ext uri="{FF2B5EF4-FFF2-40B4-BE49-F238E27FC236}">
                <a16:creationId xmlns:a16="http://schemas.microsoft.com/office/drawing/2014/main" id="{D48A8C35-48F4-F24C-8161-3500BCF5F2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051" y="1773238"/>
            <a:ext cx="9672637" cy="1008062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zh-TW" altLang="en-US" sz="2400" b="0" dirty="0"/>
              <a:t>我的第一個</a:t>
            </a:r>
            <a:r>
              <a:rPr lang="en-US" altLang="zh-TW" sz="2400" b="0" dirty="0"/>
              <a:t> </a:t>
            </a:r>
            <a:r>
              <a:rPr lang="en-US" altLang="zh-TW" sz="2400" i="1" dirty="0" err="1"/>
              <a:t>GenericServlet</a:t>
            </a:r>
            <a:r>
              <a:rPr lang="en-US" altLang="zh-TW" sz="2400" i="1" dirty="0"/>
              <a:t> </a:t>
            </a:r>
            <a:r>
              <a:rPr lang="zh-TW" altLang="en-US" sz="2400" b="0" dirty="0"/>
              <a:t>程式</a:t>
            </a:r>
            <a:r>
              <a:rPr lang="zh-TW" altLang="en-US" sz="2400" dirty="0"/>
              <a:t>：</a:t>
            </a:r>
            <a:r>
              <a:rPr lang="en-US" altLang="zh-TW" sz="2400" dirty="0"/>
              <a:t> </a:t>
            </a:r>
          </a:p>
          <a:p>
            <a:pPr lvl="1">
              <a:buFont typeface="Times New Roman" charset="0"/>
              <a:buChar char="–"/>
              <a:defRPr/>
            </a:pPr>
            <a:r>
              <a:rPr lang="en-US" altLang="zh-TW" sz="2000" i="1" dirty="0" err="1"/>
              <a:t>GeorgeSevlet.java</a:t>
            </a:r>
            <a:endParaRPr lang="en-US" altLang="zh-TW" sz="2000" i="1" dirty="0"/>
          </a:p>
        </p:txBody>
      </p:sp>
      <p:graphicFrame>
        <p:nvGraphicFramePr>
          <p:cNvPr id="133153" name="Group 33">
            <a:extLst>
              <a:ext uri="{FF2B5EF4-FFF2-40B4-BE49-F238E27FC236}">
                <a16:creationId xmlns:a16="http://schemas.microsoft.com/office/drawing/2014/main" id="{E8FE37D9-096F-CA44-9BAE-10965E507F5F}"/>
              </a:ext>
            </a:extLst>
          </p:cNvPr>
          <p:cNvGraphicFramePr>
            <a:graphicFrameLocks noGrp="1"/>
          </p:cNvGraphicFramePr>
          <p:nvPr/>
        </p:nvGraphicFramePr>
        <p:xfrm>
          <a:off x="1974453" y="2779713"/>
          <a:ext cx="8064500" cy="3311525"/>
        </p:xfrm>
        <a:graphic>
          <a:graphicData uri="http://schemas.openxmlformats.org/drawingml/2006/table">
            <a:tbl>
              <a:tblPr/>
              <a:tblGrid>
                <a:gridCol w="806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1525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01. import </a:t>
                      </a:r>
                      <a:r>
                        <a:rPr kumimoji="1" lang="en-US" altLang="zh-TW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javax.servlet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.*;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02. import </a:t>
                      </a:r>
                      <a:r>
                        <a:rPr kumimoji="1" lang="en-US" altLang="zh-TW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java.io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.*;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03. public class </a:t>
                      </a:r>
                      <a:r>
                        <a:rPr kumimoji="1" lang="en-US" altLang="zh-TW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GeorageServlet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extends </a:t>
                      </a:r>
                      <a:r>
                        <a:rPr kumimoji="1" lang="en-US" altLang="zh-TW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GenericServlet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{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04. 	  public void service(</a:t>
                      </a:r>
                      <a:r>
                        <a:rPr kumimoji="1" lang="en-US" altLang="zh-TW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ServletRequest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  <a:r>
                        <a:rPr kumimoji="1" lang="en-US" altLang="zh-TW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req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, </a:t>
                      </a:r>
                      <a:r>
                        <a:rPr kumimoji="1" lang="en-US" altLang="zh-TW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ServletResponse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res) 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05.                                           throws </a:t>
                      </a:r>
                      <a:r>
                        <a:rPr kumimoji="1" lang="en-US" altLang="zh-TW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IOException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{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06. 		</a:t>
                      </a:r>
                      <a:r>
                        <a:rPr kumimoji="1" lang="en-US" altLang="zh-TW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PrintWriter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out = </a:t>
                      </a:r>
                      <a:r>
                        <a:rPr kumimoji="1" lang="en-US" altLang="zh-TW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res.getWriter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();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07. 		</a:t>
                      </a:r>
                      <a:r>
                        <a:rPr kumimoji="1" lang="en-US" altLang="zh-TW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out.println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("</a:t>
                      </a:r>
                      <a:r>
                        <a:rPr kumimoji="1" lang="en-US" altLang="zh-TW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HelloWorld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!");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08. 		</a:t>
                      </a:r>
                      <a:r>
                        <a:rPr kumimoji="1" lang="en-US" altLang="zh-TW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out.close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();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09. 	  }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10. 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3145" name="AutoShape 25">
            <a:extLst>
              <a:ext uri="{FF2B5EF4-FFF2-40B4-BE49-F238E27FC236}">
                <a16:creationId xmlns:a16="http://schemas.microsoft.com/office/drawing/2014/main" id="{FBA4C2F7-2AC6-234A-BE7C-B82629B8806B}"/>
              </a:ext>
            </a:extLst>
          </p:cNvPr>
          <p:cNvSpPr>
            <a:spLocks/>
          </p:cNvSpPr>
          <p:nvPr/>
        </p:nvSpPr>
        <p:spPr bwMode="auto">
          <a:xfrm>
            <a:off x="4583113" y="4508500"/>
            <a:ext cx="3384550" cy="433388"/>
          </a:xfrm>
          <a:prstGeom prst="borderCallout2">
            <a:avLst>
              <a:gd name="adj1" fmla="val 26375"/>
              <a:gd name="adj2" fmla="val 102250"/>
              <a:gd name="adj3" fmla="val 26375"/>
              <a:gd name="adj4" fmla="val 109148"/>
              <a:gd name="adj5" fmla="val -120514"/>
              <a:gd name="adj6" fmla="val 116181"/>
            </a:avLst>
          </a:prstGeom>
          <a:solidFill>
            <a:srgbClr val="CCFFCC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zh-TW" altLang="en-US" sz="1800">
                <a:latin typeface="Verdana" charset="0"/>
                <a:ea typeface="書法家粗黑體" charset="0"/>
                <a:cs typeface="書法家粗黑體" charset="0"/>
              </a:rPr>
              <a:t>繼承</a:t>
            </a:r>
            <a:r>
              <a:rPr lang="en-US" altLang="zh-TW" sz="1800" b="1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en-US" altLang="zh-TW" sz="1800" b="1" i="1">
                <a:latin typeface="Verdana" charset="0"/>
                <a:ea typeface="書法家粗黑體" charset="0"/>
                <a:cs typeface="書法家粗黑體" charset="0"/>
              </a:rPr>
              <a:t>GenericServlet class</a:t>
            </a:r>
            <a:r>
              <a:rPr lang="en-US" altLang="zh-TW" sz="1800">
                <a:latin typeface="Times New Roman" charset="0"/>
              </a:rPr>
              <a:t> </a:t>
            </a:r>
          </a:p>
        </p:txBody>
      </p:sp>
      <p:sp>
        <p:nvSpPr>
          <p:cNvPr id="133147" name="AutoShape 27">
            <a:extLst>
              <a:ext uri="{FF2B5EF4-FFF2-40B4-BE49-F238E27FC236}">
                <a16:creationId xmlns:a16="http://schemas.microsoft.com/office/drawing/2014/main" id="{C81E3336-2AA8-334C-BE99-65DFB1315594}"/>
              </a:ext>
            </a:extLst>
          </p:cNvPr>
          <p:cNvSpPr>
            <a:spLocks/>
          </p:cNvSpPr>
          <p:nvPr/>
        </p:nvSpPr>
        <p:spPr bwMode="auto">
          <a:xfrm>
            <a:off x="5667376" y="4538664"/>
            <a:ext cx="2805113" cy="403225"/>
          </a:xfrm>
          <a:prstGeom prst="borderCallout2">
            <a:avLst>
              <a:gd name="adj1" fmla="val 28347"/>
              <a:gd name="adj2" fmla="val -2718"/>
              <a:gd name="adj3" fmla="val 28347"/>
              <a:gd name="adj4" fmla="val -17829"/>
              <a:gd name="adj5" fmla="val -96458"/>
              <a:gd name="adj6" fmla="val -33505"/>
            </a:avLst>
          </a:prstGeom>
          <a:solidFill>
            <a:srgbClr val="CCFFCC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zh-TW" altLang="en-US" sz="2000">
                <a:latin typeface="Verdana" charset="0"/>
                <a:ea typeface="書法家粗黑體" charset="0"/>
                <a:cs typeface="書法家粗黑體" charset="0"/>
              </a:rPr>
              <a:t>實作</a:t>
            </a:r>
            <a:r>
              <a:rPr lang="en-US" altLang="zh-TW" sz="2000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en-US" altLang="zh-TW" sz="2000" b="1" i="1">
                <a:latin typeface="Verdana" charset="0"/>
                <a:ea typeface="書法家粗黑體" charset="0"/>
                <a:cs typeface="書法家粗黑體" charset="0"/>
              </a:rPr>
              <a:t>service()</a:t>
            </a:r>
            <a:r>
              <a:rPr lang="en-US" altLang="zh-TW" sz="2000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zh-TW" altLang="en-US" sz="2000">
                <a:latin typeface="Verdana" charset="0"/>
                <a:ea typeface="書法家粗黑體" charset="0"/>
                <a:cs typeface="書法家粗黑體" charset="0"/>
              </a:rPr>
              <a:t>方法</a:t>
            </a:r>
          </a:p>
        </p:txBody>
      </p:sp>
      <p:sp>
        <p:nvSpPr>
          <p:cNvPr id="133149" name="AutoShape 29">
            <a:extLst>
              <a:ext uri="{FF2B5EF4-FFF2-40B4-BE49-F238E27FC236}">
                <a16:creationId xmlns:a16="http://schemas.microsoft.com/office/drawing/2014/main" id="{50873A5B-FEF6-0D42-8938-7E1694654C15}"/>
              </a:ext>
            </a:extLst>
          </p:cNvPr>
          <p:cNvSpPr>
            <a:spLocks/>
          </p:cNvSpPr>
          <p:nvPr/>
        </p:nvSpPr>
        <p:spPr bwMode="auto">
          <a:xfrm>
            <a:off x="7391400" y="5013326"/>
            <a:ext cx="3024188" cy="473075"/>
          </a:xfrm>
          <a:prstGeom prst="borderCallout2">
            <a:avLst>
              <a:gd name="adj1" fmla="val 24162"/>
              <a:gd name="adj2" fmla="val -2519"/>
              <a:gd name="adj3" fmla="val 24162"/>
              <a:gd name="adj4" fmla="val -12912"/>
              <a:gd name="adj5" fmla="val -61074"/>
              <a:gd name="adj6" fmla="val -23778"/>
            </a:avLst>
          </a:prstGeom>
          <a:solidFill>
            <a:srgbClr val="CCFFCC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zh-TW" altLang="en-US" sz="2000">
                <a:latin typeface="Verdana" charset="0"/>
                <a:ea typeface="書法家粗黑體" charset="0"/>
                <a:cs typeface="書法家粗黑體" charset="0"/>
              </a:rPr>
              <a:t>取得</a:t>
            </a:r>
            <a:r>
              <a:rPr lang="en-US" altLang="zh-TW" sz="2000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en-US" altLang="zh-TW" sz="2000" b="1" i="1">
                <a:latin typeface="Verdana" charset="0"/>
                <a:ea typeface="書法家粗黑體" charset="0"/>
                <a:cs typeface="書法家粗黑體" charset="0"/>
              </a:rPr>
              <a:t>getWriter</a:t>
            </a:r>
            <a:r>
              <a:rPr lang="en-US" altLang="zh-TW" sz="2000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zh-TW" altLang="en-US" sz="2000">
                <a:latin typeface="Verdana" charset="0"/>
                <a:ea typeface="書法家粗黑體" charset="0"/>
                <a:cs typeface="書法家粗黑體" charset="0"/>
              </a:rPr>
              <a:t>物件</a:t>
            </a:r>
            <a:r>
              <a:rPr lang="en-US" altLang="zh-TW" sz="2000">
                <a:latin typeface="Verdana" charset="0"/>
                <a:ea typeface="書法家粗黑體" charset="0"/>
                <a:cs typeface="書法家粗黑體" charset="0"/>
              </a:rPr>
              <a:t> </a:t>
            </a:r>
          </a:p>
        </p:txBody>
      </p:sp>
      <p:sp>
        <p:nvSpPr>
          <p:cNvPr id="133141" name="Rectangle 21">
            <a:extLst>
              <a:ext uri="{FF2B5EF4-FFF2-40B4-BE49-F238E27FC236}">
                <a16:creationId xmlns:a16="http://schemas.microsoft.com/office/drawing/2014/main" id="{45CC1C36-ACC3-654A-A46D-62790B808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301" y="2205039"/>
            <a:ext cx="5040313" cy="1296987"/>
          </a:xfrm>
          <a:prstGeom prst="rect">
            <a:avLst/>
          </a:prstGeom>
          <a:solidFill>
            <a:srgbClr val="CCFFFF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1800">
                <a:latin typeface="Verdana" panose="020B0604030504040204" pitchFamily="34" charset="0"/>
                <a:ea typeface="書法家粗黑體" pitchFamily="49" charset="-120"/>
              </a:rPr>
              <a:t>必須要</a:t>
            </a:r>
            <a:r>
              <a:rPr lang="en-US" altLang="zh-TW" sz="1800">
                <a:latin typeface="Verdana" panose="020B0604030504040204" pitchFamily="34" charset="0"/>
                <a:ea typeface="書法家粗黑體" pitchFamily="49" charset="-120"/>
              </a:rPr>
              <a:t> </a:t>
            </a:r>
            <a:r>
              <a:rPr lang="en-US" altLang="zh-TW" sz="1800" b="1" i="1">
                <a:latin typeface="Verdana" panose="020B0604030504040204" pitchFamily="34" charset="0"/>
                <a:ea typeface="書法家粗黑體" pitchFamily="49" charset="-120"/>
              </a:rPr>
              <a:t>import javax.servlet.*</a:t>
            </a:r>
            <a:r>
              <a:rPr lang="en-US" altLang="zh-TW" sz="1800">
                <a:latin typeface="Verdana" panose="020B0604030504040204" pitchFamily="34" charset="0"/>
                <a:ea typeface="書法家粗黑體" pitchFamily="49" charset="-120"/>
              </a:rPr>
              <a:t> </a:t>
            </a:r>
            <a:r>
              <a:rPr lang="zh-TW" altLang="en-US" sz="1800">
                <a:latin typeface="Verdana" panose="020B0604030504040204" pitchFamily="34" charset="0"/>
                <a:ea typeface="書法家粗黑體" pitchFamily="49" charset="-120"/>
              </a:rPr>
              <a:t>類別函式庫</a:t>
            </a:r>
            <a:endParaRPr lang="en-US" altLang="zh-TW" sz="1800">
              <a:latin typeface="Verdana" panose="020B0604030504040204" pitchFamily="34" charset="0"/>
              <a:ea typeface="書法家粗黑體" pitchFamily="49" charset="-120"/>
            </a:endParaRPr>
          </a:p>
          <a:p>
            <a:r>
              <a:rPr lang="zh-TW" altLang="en-US" sz="1800">
                <a:latin typeface="Verdana" panose="020B0604030504040204" pitchFamily="34" charset="0"/>
                <a:ea typeface="書法家粗黑體" pitchFamily="49" charset="-120"/>
              </a:rPr>
              <a:t>與</a:t>
            </a:r>
            <a:r>
              <a:rPr lang="en-US" altLang="zh-TW" sz="1800">
                <a:latin typeface="Verdana" panose="020B0604030504040204" pitchFamily="34" charset="0"/>
                <a:ea typeface="書法家粗黑體" pitchFamily="49" charset="-120"/>
              </a:rPr>
              <a:t> </a:t>
            </a:r>
            <a:r>
              <a:rPr lang="en-US" altLang="zh-TW" sz="1800" b="1" i="1">
                <a:latin typeface="Verdana" panose="020B0604030504040204" pitchFamily="34" charset="0"/>
                <a:ea typeface="書法家粗黑體" pitchFamily="49" charset="-120"/>
              </a:rPr>
              <a:t>import java.io.*</a:t>
            </a:r>
            <a:r>
              <a:rPr lang="en-US" altLang="zh-TW" sz="1800">
                <a:latin typeface="Verdana" panose="020B0604030504040204" pitchFamily="34" charset="0"/>
                <a:ea typeface="書法家粗黑體" pitchFamily="49" charset="-120"/>
              </a:rPr>
              <a:t> </a:t>
            </a:r>
            <a:r>
              <a:rPr lang="zh-TW" altLang="en-US" sz="1800">
                <a:latin typeface="Verdana" panose="020B0604030504040204" pitchFamily="34" charset="0"/>
                <a:ea typeface="書法家粗黑體" pitchFamily="49" charset="-120"/>
              </a:rPr>
              <a:t>類別函示庫</a:t>
            </a:r>
            <a:r>
              <a:rPr lang="en-US" altLang="zh-TW" sz="1800">
                <a:latin typeface="Verdana" panose="020B0604030504040204" pitchFamily="34" charset="0"/>
                <a:ea typeface="書法家粗黑體" pitchFamily="49" charset="-120"/>
              </a:rPr>
              <a:t>(</a:t>
            </a:r>
            <a:r>
              <a:rPr lang="zh-TW" altLang="en-US" sz="1800">
                <a:latin typeface="Verdana" panose="020B0604030504040204" pitchFamily="34" charset="0"/>
                <a:ea typeface="書法家粗黑體" pitchFamily="49" charset="-120"/>
              </a:rPr>
              <a:t>利用</a:t>
            </a:r>
            <a:r>
              <a:rPr lang="en-US" altLang="zh-TW" sz="1800">
                <a:latin typeface="Verdana" panose="020B0604030504040204" pitchFamily="34" charset="0"/>
                <a:ea typeface="書法家粗黑體" pitchFamily="49" charset="-120"/>
              </a:rPr>
              <a:t> </a:t>
            </a:r>
          </a:p>
          <a:p>
            <a:r>
              <a:rPr lang="en-US" altLang="zh-TW" sz="1800" b="1" i="1">
                <a:latin typeface="Verdana" panose="020B0604030504040204" pitchFamily="34" charset="0"/>
                <a:ea typeface="書法家粗黑體" pitchFamily="49" charset="-120"/>
              </a:rPr>
              <a:t>PrintWriter</a:t>
            </a:r>
            <a:r>
              <a:rPr lang="en-US" altLang="zh-TW" sz="1800">
                <a:latin typeface="Verdana" panose="020B0604030504040204" pitchFamily="34" charset="0"/>
                <a:ea typeface="書法家粗黑體" pitchFamily="49" charset="-120"/>
              </a:rPr>
              <a:t> </a:t>
            </a:r>
            <a:r>
              <a:rPr lang="zh-TW" altLang="en-US" sz="1800">
                <a:latin typeface="Verdana" panose="020B0604030504040204" pitchFamily="34" charset="0"/>
                <a:ea typeface="書法家粗黑體" pitchFamily="49" charset="-120"/>
              </a:rPr>
              <a:t>類別將資訊</a:t>
            </a:r>
            <a:r>
              <a:rPr lang="en-US" altLang="zh-TW" sz="1800">
                <a:latin typeface="Verdana" panose="020B0604030504040204" pitchFamily="34" charset="0"/>
                <a:ea typeface="書法家粗黑體" pitchFamily="49" charset="-120"/>
              </a:rPr>
              <a:t> </a:t>
            </a:r>
            <a:r>
              <a:rPr lang="en-US" altLang="zh-TW" sz="1800" b="1" i="1">
                <a:latin typeface="Verdana" panose="020B0604030504040204" pitchFamily="34" charset="0"/>
                <a:ea typeface="書法家粗黑體" pitchFamily="49" charset="-120"/>
              </a:rPr>
              <a:t>Response</a:t>
            </a:r>
            <a:r>
              <a:rPr lang="en-US" altLang="zh-TW" sz="1800">
                <a:latin typeface="Verdana" panose="020B0604030504040204" pitchFamily="34" charset="0"/>
                <a:ea typeface="書法家粗黑體" pitchFamily="49" charset="-120"/>
              </a:rPr>
              <a:t> </a:t>
            </a:r>
            <a:r>
              <a:rPr lang="zh-TW" altLang="en-US" sz="1800">
                <a:latin typeface="Verdana" panose="020B0604030504040204" pitchFamily="34" charset="0"/>
                <a:ea typeface="書法家粗黑體" pitchFamily="49" charset="-120"/>
              </a:rPr>
              <a:t>給</a:t>
            </a:r>
            <a:r>
              <a:rPr lang="en-US" altLang="zh-TW" sz="1800">
                <a:latin typeface="Verdana" panose="020B0604030504040204" pitchFamily="34" charset="0"/>
                <a:ea typeface="書法家粗黑體" pitchFamily="49" charset="-120"/>
              </a:rPr>
              <a:t> </a:t>
            </a:r>
          </a:p>
          <a:p>
            <a:r>
              <a:rPr lang="en-US" altLang="zh-TW" sz="1800" b="1" i="1">
                <a:latin typeface="Verdana" panose="020B0604030504040204" pitchFamily="34" charset="0"/>
                <a:ea typeface="書法家粗黑體" pitchFamily="49" charset="-120"/>
              </a:rPr>
              <a:t>Client</a:t>
            </a:r>
            <a:r>
              <a:rPr lang="en-US" altLang="zh-TW" sz="1800">
                <a:latin typeface="Verdana" panose="020B0604030504040204" pitchFamily="34" charset="0"/>
                <a:ea typeface="書法家粗黑體" pitchFamily="49" charset="-120"/>
              </a:rPr>
              <a:t> </a:t>
            </a:r>
            <a:r>
              <a:rPr lang="zh-TW" altLang="en-US" sz="1800">
                <a:latin typeface="Verdana" panose="020B0604030504040204" pitchFamily="34" charset="0"/>
                <a:ea typeface="書法家粗黑體" pitchFamily="49" charset="-120"/>
              </a:rPr>
              <a:t>端</a:t>
            </a:r>
            <a:r>
              <a:rPr lang="en-US" altLang="zh-TW" sz="1800">
                <a:latin typeface="Verdana" panose="020B0604030504040204" pitchFamily="34" charset="0"/>
                <a:ea typeface="書法家粗黑體" pitchFamily="49" charset="-120"/>
              </a:rPr>
              <a:t>) </a:t>
            </a:r>
            <a:r>
              <a:rPr lang="zh-TW" altLang="en-US"/>
              <a:t>。</a:t>
            </a:r>
          </a:p>
        </p:txBody>
      </p:sp>
      <p:sp>
        <p:nvSpPr>
          <p:cNvPr id="133143" name="AutoShape 23">
            <a:extLst>
              <a:ext uri="{FF2B5EF4-FFF2-40B4-BE49-F238E27FC236}">
                <a16:creationId xmlns:a16="http://schemas.microsoft.com/office/drawing/2014/main" id="{01F232EF-CD7E-6640-825E-47CA30DC7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6" y="2924176"/>
            <a:ext cx="360363" cy="576263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grpSp>
        <p:nvGrpSpPr>
          <p:cNvPr id="133160" name="Group 40">
            <a:extLst>
              <a:ext uri="{FF2B5EF4-FFF2-40B4-BE49-F238E27FC236}">
                <a16:creationId xmlns:a16="http://schemas.microsoft.com/office/drawing/2014/main" id="{64A6C9C6-0BCC-4349-971A-CFDB81E6E28F}"/>
              </a:ext>
            </a:extLst>
          </p:cNvPr>
          <p:cNvGrpSpPr>
            <a:grpSpLocks/>
          </p:cNvGrpSpPr>
          <p:nvPr/>
        </p:nvGrpSpPr>
        <p:grpSpPr bwMode="auto">
          <a:xfrm>
            <a:off x="5375276" y="3933825"/>
            <a:ext cx="3960813" cy="431800"/>
            <a:chOff x="2426" y="2478"/>
            <a:chExt cx="2495" cy="272"/>
          </a:xfrm>
        </p:grpSpPr>
        <p:sp>
          <p:nvSpPr>
            <p:cNvPr id="133157" name="Line 37">
              <a:extLst>
                <a:ext uri="{FF2B5EF4-FFF2-40B4-BE49-F238E27FC236}">
                  <a16:creationId xmlns:a16="http://schemas.microsoft.com/office/drawing/2014/main" id="{8E8E0E8E-9F25-3441-88E2-725CBDDFB9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6" y="2659"/>
              <a:ext cx="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latin typeface="Times New Roman" charset="0"/>
              </a:endParaRPr>
            </a:p>
          </p:txBody>
        </p:sp>
        <p:sp>
          <p:nvSpPr>
            <p:cNvPr id="133158" name="Line 38">
              <a:extLst>
                <a:ext uri="{FF2B5EF4-FFF2-40B4-BE49-F238E27FC236}">
                  <a16:creationId xmlns:a16="http://schemas.microsoft.com/office/drawing/2014/main" id="{C29D2F1A-0FCE-394C-BC42-FEA48A0036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6" y="2659"/>
              <a:ext cx="2495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latin typeface="Times New Roman" charset="0"/>
              </a:endParaRPr>
            </a:p>
          </p:txBody>
        </p:sp>
        <p:sp>
          <p:nvSpPr>
            <p:cNvPr id="133159" name="Line 39">
              <a:extLst>
                <a:ext uri="{FF2B5EF4-FFF2-40B4-BE49-F238E27FC236}">
                  <a16:creationId xmlns:a16="http://schemas.microsoft.com/office/drawing/2014/main" id="{E0024489-2EB6-7D44-B494-D5F3097398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1" y="2478"/>
              <a:ext cx="0" cy="18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latin typeface="Times New Roman" charset="0"/>
              </a:endParaRPr>
            </a:p>
          </p:txBody>
        </p:sp>
      </p:grpSp>
      <p:sp>
        <p:nvSpPr>
          <p:cNvPr id="133162" name="AutoShape 42">
            <a:extLst>
              <a:ext uri="{FF2B5EF4-FFF2-40B4-BE49-F238E27FC236}">
                <a16:creationId xmlns:a16="http://schemas.microsoft.com/office/drawing/2014/main" id="{299E50E3-B335-4742-9953-EF75A6A188F0}"/>
              </a:ext>
            </a:extLst>
          </p:cNvPr>
          <p:cNvSpPr>
            <a:spLocks/>
          </p:cNvSpPr>
          <p:nvPr/>
        </p:nvSpPr>
        <p:spPr bwMode="auto">
          <a:xfrm>
            <a:off x="5164138" y="5300663"/>
            <a:ext cx="4964112" cy="711200"/>
          </a:xfrm>
          <a:prstGeom prst="borderCallout2">
            <a:avLst>
              <a:gd name="adj1" fmla="val 16069"/>
              <a:gd name="adj2" fmla="val -1537"/>
              <a:gd name="adj3" fmla="val 16069"/>
              <a:gd name="adj4" fmla="val -7227"/>
              <a:gd name="adj5" fmla="val -50444"/>
              <a:gd name="adj6" fmla="val -13144"/>
            </a:avLst>
          </a:prstGeom>
          <a:solidFill>
            <a:srgbClr val="CCFFCC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2000">
                <a:latin typeface="Verdana" panose="020B0604030504040204" pitchFamily="34" charset="0"/>
                <a:ea typeface="書法家粗黑體" pitchFamily="49" charset="-120"/>
              </a:rPr>
              <a:t>將</a:t>
            </a:r>
            <a:r>
              <a:rPr lang="en-US" altLang="zh-TW" sz="2000">
                <a:latin typeface="Verdana" panose="020B0604030504040204" pitchFamily="34" charset="0"/>
                <a:ea typeface="書法家粗黑體" pitchFamily="49" charset="-120"/>
              </a:rPr>
              <a:t> </a:t>
            </a:r>
            <a:r>
              <a:rPr lang="zh-TW" altLang="en-US" sz="2000">
                <a:latin typeface="Verdana" panose="020B0604030504040204" pitchFamily="34" charset="0"/>
                <a:ea typeface="書法家粗黑體" pitchFamily="49" charset="-120"/>
              </a:rPr>
              <a:t>”</a:t>
            </a:r>
            <a:r>
              <a:rPr lang="en-US" altLang="zh-TW" sz="2000" b="1" i="1">
                <a:latin typeface="Verdana" panose="020B0604030504040204" pitchFamily="34" charset="0"/>
                <a:ea typeface="書法家粗黑體" pitchFamily="49" charset="-120"/>
              </a:rPr>
              <a:t>HelloWorld</a:t>
            </a:r>
            <a:r>
              <a:rPr lang="zh-TW" altLang="en-US" sz="2000">
                <a:latin typeface="Verdana" panose="020B0604030504040204" pitchFamily="34" charset="0"/>
                <a:ea typeface="書法家粗黑體" pitchFamily="49" charset="-120"/>
              </a:rPr>
              <a:t>”</a:t>
            </a:r>
            <a:r>
              <a:rPr lang="en-US" altLang="zh-TW" sz="2000">
                <a:latin typeface="Verdana" panose="020B0604030504040204" pitchFamily="34" charset="0"/>
                <a:ea typeface="書法家粗黑體" pitchFamily="49" charset="-120"/>
              </a:rPr>
              <a:t> </a:t>
            </a:r>
            <a:r>
              <a:rPr lang="zh-TW" altLang="en-US" sz="2000">
                <a:latin typeface="Verdana" panose="020B0604030504040204" pitchFamily="34" charset="0"/>
                <a:ea typeface="書法家粗黑體" pitchFamily="49" charset="-120"/>
              </a:rPr>
              <a:t>字串透過</a:t>
            </a:r>
            <a:r>
              <a:rPr lang="en-US" altLang="zh-TW" sz="2000">
                <a:latin typeface="Verdana" panose="020B0604030504040204" pitchFamily="34" charset="0"/>
                <a:ea typeface="書法家粗黑體" pitchFamily="49" charset="-120"/>
              </a:rPr>
              <a:t> </a:t>
            </a:r>
            <a:r>
              <a:rPr lang="en-US" altLang="zh-TW" sz="2000" b="1" i="1">
                <a:solidFill>
                  <a:srgbClr val="0000CC"/>
                </a:solidFill>
                <a:latin typeface="Verdana" panose="020B0604030504040204" pitchFamily="34" charset="0"/>
                <a:ea typeface="書法家粗黑體" pitchFamily="49" charset="-120"/>
              </a:rPr>
              <a:t>out</a:t>
            </a:r>
            <a:r>
              <a:rPr lang="en-US" altLang="zh-TW" sz="2000">
                <a:latin typeface="Verdana" panose="020B0604030504040204" pitchFamily="34" charset="0"/>
                <a:ea typeface="書法家粗黑體" pitchFamily="49" charset="-120"/>
              </a:rPr>
              <a:t> </a:t>
            </a:r>
            <a:r>
              <a:rPr lang="zh-TW" altLang="en-US" sz="2000">
                <a:latin typeface="Verdana" panose="020B0604030504040204" pitchFamily="34" charset="0"/>
                <a:ea typeface="書法家粗黑體" pitchFamily="49" charset="-120"/>
              </a:rPr>
              <a:t>物件回應</a:t>
            </a:r>
            <a:r>
              <a:rPr lang="en-US" altLang="zh-TW" sz="2000">
                <a:latin typeface="Verdana" panose="020B0604030504040204" pitchFamily="34" charset="0"/>
                <a:ea typeface="書法家粗黑體" pitchFamily="49" charset="-120"/>
              </a:rPr>
              <a:t> ( </a:t>
            </a:r>
            <a:r>
              <a:rPr lang="en-US" altLang="zh-TW" sz="2000" b="1" i="1">
                <a:latin typeface="Verdana" panose="020B0604030504040204" pitchFamily="34" charset="0"/>
                <a:ea typeface="書法家粗黑體" pitchFamily="49" charset="-120"/>
              </a:rPr>
              <a:t>Response</a:t>
            </a:r>
            <a:r>
              <a:rPr lang="en-US" altLang="zh-TW" sz="2000">
                <a:latin typeface="Verdana" panose="020B0604030504040204" pitchFamily="34" charset="0"/>
                <a:ea typeface="書法家粗黑體" pitchFamily="49" charset="-120"/>
              </a:rPr>
              <a:t> ) </a:t>
            </a:r>
            <a:r>
              <a:rPr lang="zh-TW" altLang="en-US" sz="2000">
                <a:latin typeface="Verdana" panose="020B0604030504040204" pitchFamily="34" charset="0"/>
                <a:ea typeface="書法家粗黑體" pitchFamily="49" charset="-120"/>
              </a:rPr>
              <a:t>給</a:t>
            </a:r>
            <a:r>
              <a:rPr lang="en-US" altLang="zh-TW" sz="2000">
                <a:latin typeface="Verdana" panose="020B0604030504040204" pitchFamily="34" charset="0"/>
                <a:ea typeface="書法家粗黑體" pitchFamily="49" charset="-120"/>
              </a:rPr>
              <a:t> </a:t>
            </a:r>
            <a:r>
              <a:rPr lang="en-US" altLang="zh-TW" sz="2000" b="1" i="1">
                <a:latin typeface="Verdana" panose="020B0604030504040204" pitchFamily="34" charset="0"/>
                <a:ea typeface="書法家粗黑體" pitchFamily="49" charset="-120"/>
              </a:rPr>
              <a:t>Client</a:t>
            </a:r>
            <a:r>
              <a:rPr lang="en-US" altLang="zh-TW" sz="2000">
                <a:latin typeface="Verdana" panose="020B0604030504040204" pitchFamily="34" charset="0"/>
                <a:ea typeface="書法家粗黑體" pitchFamily="49" charset="-120"/>
              </a:rPr>
              <a:t> </a:t>
            </a:r>
            <a:r>
              <a:rPr lang="zh-TW" altLang="en-US" sz="2000">
                <a:latin typeface="Verdana" panose="020B0604030504040204" pitchFamily="34" charset="0"/>
                <a:ea typeface="書法家粗黑體" pitchFamily="49" charset="-120"/>
              </a:rPr>
              <a:t>端</a:t>
            </a:r>
            <a:r>
              <a:rPr lang="en-US" altLang="zh-TW" sz="2000">
                <a:latin typeface="Verdana" panose="020B0604030504040204" pitchFamily="34" charset="0"/>
                <a:ea typeface="書法家粗黑體" pitchFamily="49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32679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3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3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3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3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3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33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33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3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3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33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33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1" grpId="0" animBg="1"/>
      <p:bldP spid="133148" grpId="0" animBg="1"/>
      <p:bldP spid="133148" grpId="1" animBg="1"/>
      <p:bldP spid="133146" grpId="0" animBg="1"/>
      <p:bldP spid="133146" grpId="1" animBg="1"/>
      <p:bldP spid="133144" grpId="0" animBg="1"/>
      <p:bldP spid="133144" grpId="1" animBg="1"/>
      <p:bldP spid="133142" grpId="0" animBg="1"/>
      <p:bldP spid="133142" grpId="1" animBg="1"/>
      <p:bldP spid="133145" grpId="0" animBg="1"/>
      <p:bldP spid="133145" grpId="1" animBg="1"/>
      <p:bldP spid="133147" grpId="0" animBg="1"/>
      <p:bldP spid="133147" grpId="1" animBg="1"/>
      <p:bldP spid="133149" grpId="0" animBg="1"/>
      <p:bldP spid="133149" grpId="1" animBg="1"/>
      <p:bldP spid="133141" grpId="0" animBg="1"/>
      <p:bldP spid="133141" grpId="1" animBg="1"/>
      <p:bldP spid="133143" grpId="0" animBg="1"/>
      <p:bldP spid="133143" grpId="1" animBg="1"/>
      <p:bldP spid="13316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90" name="AutoShape 22">
            <a:extLst>
              <a:ext uri="{FF2B5EF4-FFF2-40B4-BE49-F238E27FC236}">
                <a16:creationId xmlns:a16="http://schemas.microsoft.com/office/drawing/2014/main" id="{AFCC9D44-E61C-B844-A0C2-C0512D117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3" y="3500439"/>
            <a:ext cx="2520950" cy="43338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5189" name="AutoShape 21">
            <a:extLst>
              <a:ext uri="{FF2B5EF4-FFF2-40B4-BE49-F238E27FC236}">
                <a16:creationId xmlns:a16="http://schemas.microsoft.com/office/drawing/2014/main" id="{D210BD9E-95C8-5543-862E-D35618019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4" y="3141664"/>
            <a:ext cx="1656779" cy="50323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1AB30242-1105-6C41-97D3-803EE58C56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latin typeface="Verdana" charset="0"/>
              </a:rPr>
              <a:t>三</a:t>
            </a:r>
            <a:r>
              <a:rPr lang="zh-TW">
                <a:latin typeface="Verdana" charset="0"/>
              </a:rPr>
              <a:t>、</a:t>
            </a:r>
            <a:r>
              <a:rPr lang="zh-TW" altLang="en-US">
                <a:latin typeface="Verdana" charset="0"/>
              </a:rPr>
              <a:t>實作我的第一個</a:t>
            </a:r>
            <a:r>
              <a:rPr lang="en-US" altLang="zh-TW">
                <a:latin typeface="Verdana" charset="0"/>
              </a:rPr>
              <a:t> </a:t>
            </a:r>
            <a:r>
              <a:rPr lang="en-US" altLang="zh-TW" b="1">
                <a:latin typeface="Verdana" charset="0"/>
              </a:rPr>
              <a:t>Servlet</a:t>
            </a:r>
          </a:p>
        </p:txBody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F44EADE4-EB3F-A240-A429-92AE0CEFD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051" y="1981200"/>
            <a:ext cx="9455149" cy="584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zh-TW" altLang="en-US" b="0" dirty="0"/>
              <a:t>程式部署</a:t>
            </a:r>
            <a:r>
              <a:rPr lang="en-US" altLang="zh-TW" b="0" dirty="0"/>
              <a:t> </a:t>
            </a:r>
            <a:r>
              <a:rPr lang="en-US" altLang="zh-TW" b="0" dirty="0">
                <a:sym typeface="Wingdings" charset="0"/>
              </a:rPr>
              <a:t></a:t>
            </a:r>
            <a:r>
              <a:rPr lang="en-US" altLang="zh-TW" i="1" dirty="0">
                <a:sym typeface="Wingdings" charset="0"/>
              </a:rPr>
              <a:t> </a:t>
            </a:r>
            <a:r>
              <a:rPr lang="en-US" altLang="zh-TW" i="1" dirty="0"/>
              <a:t>DD</a:t>
            </a:r>
            <a:r>
              <a:rPr lang="en-US" altLang="zh-TW" b="0" dirty="0"/>
              <a:t> </a:t>
            </a:r>
            <a:r>
              <a:rPr lang="zh-TW" altLang="en-US" b="0" dirty="0"/>
              <a:t>檔</a:t>
            </a:r>
            <a:r>
              <a:rPr lang="en-US" altLang="zh-TW" b="0" dirty="0"/>
              <a:t> </a:t>
            </a:r>
            <a:r>
              <a:rPr lang="en-US" altLang="zh-TW" i="1" dirty="0" err="1"/>
              <a:t>web.xml</a:t>
            </a:r>
            <a:r>
              <a:rPr lang="zh-TW" altLang="en-US" b="0" dirty="0"/>
              <a:t>：</a:t>
            </a:r>
          </a:p>
        </p:txBody>
      </p:sp>
      <p:graphicFrame>
        <p:nvGraphicFramePr>
          <p:cNvPr id="135185" name="Group 17">
            <a:extLst>
              <a:ext uri="{FF2B5EF4-FFF2-40B4-BE49-F238E27FC236}">
                <a16:creationId xmlns:a16="http://schemas.microsoft.com/office/drawing/2014/main" id="{A40894AA-0B04-A843-94CA-0C8DAA53FBB6}"/>
              </a:ext>
            </a:extLst>
          </p:cNvPr>
          <p:cNvGraphicFramePr>
            <a:graphicFrameLocks noGrp="1"/>
          </p:cNvGraphicFramePr>
          <p:nvPr/>
        </p:nvGraphicFramePr>
        <p:xfrm>
          <a:off x="2279825" y="2615406"/>
          <a:ext cx="7992888" cy="3384550"/>
        </p:xfrm>
        <a:graphic>
          <a:graphicData uri="http://schemas.openxmlformats.org/drawingml/2006/table">
            <a:tbl>
              <a:tblPr/>
              <a:tblGrid>
                <a:gridCol w="7992888">
                  <a:extLst>
                    <a:ext uri="{9D8B030D-6E8A-4147-A177-3AD203B41FA5}">
                      <a16:colId xmlns:a16="http://schemas.microsoft.com/office/drawing/2014/main" val="1365011281"/>
                    </a:ext>
                  </a:extLst>
                </a:gridCol>
              </a:tblGrid>
              <a:tr h="3384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…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&lt;servlet&gt;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   &lt;servlet-name&gt;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GeorageServlet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&lt;/servlet-name&gt;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   &lt;servlet-class&gt;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servlet.GeorageServlet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&lt;/servlet-class&gt;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&lt;/servlet&gt;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&lt;servlet-mapping&gt;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   &lt;servlet-name&gt;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GeorageServlet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&lt;/servlet-name&gt;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   &lt;</a:t>
                      </a:r>
                      <a:r>
                        <a:rPr kumimoji="1" lang="en-US" altLang="zh-TW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url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-pattern&gt;/servlet/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GeorageServlet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&lt;/</a:t>
                      </a:r>
                      <a:r>
                        <a:rPr kumimoji="1" lang="en-US" altLang="zh-TW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url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-pattern&gt;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&lt;/servlet-mapping&gt;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601968"/>
                  </a:ext>
                </a:extLst>
              </a:tr>
            </a:tbl>
          </a:graphicData>
        </a:graphic>
      </p:graphicFrame>
      <p:sp>
        <p:nvSpPr>
          <p:cNvPr id="135188" name="AutoShape 20">
            <a:extLst>
              <a:ext uri="{FF2B5EF4-FFF2-40B4-BE49-F238E27FC236}">
                <a16:creationId xmlns:a16="http://schemas.microsoft.com/office/drawing/2014/main" id="{00EF8CDD-FDDF-D245-B8DC-0B00FEF92049}"/>
              </a:ext>
            </a:extLst>
          </p:cNvPr>
          <p:cNvSpPr>
            <a:spLocks/>
          </p:cNvSpPr>
          <p:nvPr/>
        </p:nvSpPr>
        <p:spPr bwMode="auto">
          <a:xfrm>
            <a:off x="6240463" y="2565401"/>
            <a:ext cx="3452812" cy="474663"/>
          </a:xfrm>
          <a:prstGeom prst="borderCallout2">
            <a:avLst>
              <a:gd name="adj1" fmla="val 24079"/>
              <a:gd name="adj2" fmla="val -2208"/>
              <a:gd name="adj3" fmla="val 24079"/>
              <a:gd name="adj4" fmla="val -11356"/>
              <a:gd name="adj5" fmla="val 136454"/>
              <a:gd name="adj6" fmla="val -20875"/>
            </a:avLst>
          </a:prstGeom>
          <a:solidFill>
            <a:srgbClr val="CCFFCC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 altLang="zh-TW" b="1" i="1">
                <a:latin typeface="Verdana" charset="0"/>
                <a:ea typeface="書法家粗黑體" charset="0"/>
                <a:cs typeface="書法家粗黑體" charset="0"/>
              </a:rPr>
              <a:t>Servlet</a:t>
            </a:r>
            <a:r>
              <a:rPr lang="en-US" altLang="zh-TW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zh-TW" altLang="en-US">
                <a:latin typeface="Verdana" charset="0"/>
                <a:ea typeface="書法家粗黑體" charset="0"/>
                <a:cs typeface="書法家粗黑體" charset="0"/>
              </a:rPr>
              <a:t>類別名稱</a:t>
            </a:r>
          </a:p>
        </p:txBody>
      </p:sp>
      <p:sp>
        <p:nvSpPr>
          <p:cNvPr id="135191" name="AutoShape 23">
            <a:extLst>
              <a:ext uri="{FF2B5EF4-FFF2-40B4-BE49-F238E27FC236}">
                <a16:creationId xmlns:a16="http://schemas.microsoft.com/office/drawing/2014/main" id="{161BB751-B2EF-9343-9CD8-E50F5A425287}"/>
              </a:ext>
            </a:extLst>
          </p:cNvPr>
          <p:cNvSpPr>
            <a:spLocks/>
          </p:cNvSpPr>
          <p:nvPr/>
        </p:nvSpPr>
        <p:spPr bwMode="auto">
          <a:xfrm>
            <a:off x="6819901" y="3890964"/>
            <a:ext cx="3452813" cy="833437"/>
          </a:xfrm>
          <a:prstGeom prst="borderCallout2">
            <a:avLst>
              <a:gd name="adj1" fmla="val 13713"/>
              <a:gd name="adj2" fmla="val -2208"/>
              <a:gd name="adj3" fmla="val 13713"/>
              <a:gd name="adj4" fmla="val -11403"/>
              <a:gd name="adj5" fmla="val 13713"/>
              <a:gd name="adj6" fmla="val -20968"/>
            </a:avLst>
          </a:prstGeom>
          <a:solidFill>
            <a:srgbClr val="CCFFCC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zh-TW" altLang="en-US">
                <a:latin typeface="Verdana" charset="0"/>
                <a:ea typeface="書法家粗黑體" charset="0"/>
                <a:cs typeface="書法家粗黑體" charset="0"/>
              </a:rPr>
              <a:t>完整</a:t>
            </a:r>
            <a:r>
              <a:rPr lang="en-US" altLang="zh-TW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en-US" altLang="zh-TW" b="1" i="1">
                <a:latin typeface="Verdana" charset="0"/>
                <a:ea typeface="書法家粗黑體" charset="0"/>
                <a:cs typeface="書法家粗黑體" charset="0"/>
              </a:rPr>
              <a:t>servlet</a:t>
            </a:r>
            <a:r>
              <a:rPr lang="en-US" altLang="zh-TW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zh-TW" altLang="en-US">
                <a:latin typeface="Verdana" charset="0"/>
                <a:ea typeface="書法家粗黑體" charset="0"/>
                <a:cs typeface="書法家粗黑體" charset="0"/>
              </a:rPr>
              <a:t>類別名稱</a:t>
            </a:r>
            <a:endParaRPr lang="en-US" altLang="zh-TW">
              <a:latin typeface="Verdana" charset="0"/>
              <a:ea typeface="書法家粗黑體" charset="0"/>
              <a:cs typeface="書法家粗黑體" charset="0"/>
            </a:endParaRPr>
          </a:p>
          <a:p>
            <a:pPr>
              <a:defRPr/>
            </a:pPr>
            <a:r>
              <a:rPr lang="en-US" altLang="zh-TW" sz="2000" b="1" i="1">
                <a:latin typeface="Verdana" charset="0"/>
                <a:ea typeface="書法家粗黑體" charset="0"/>
                <a:cs typeface="書法家粗黑體" charset="0"/>
              </a:rPr>
              <a:t>Fully Qualified Name</a:t>
            </a:r>
          </a:p>
        </p:txBody>
      </p:sp>
      <p:sp>
        <p:nvSpPr>
          <p:cNvPr id="135192" name="AutoShape 24">
            <a:extLst>
              <a:ext uri="{FF2B5EF4-FFF2-40B4-BE49-F238E27FC236}">
                <a16:creationId xmlns:a16="http://schemas.microsoft.com/office/drawing/2014/main" id="{EE3D89A3-EADB-3E44-B02B-1FC9126DE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175" y="3284539"/>
            <a:ext cx="863600" cy="1800225"/>
          </a:xfrm>
          <a:prstGeom prst="curvedRightArrow">
            <a:avLst>
              <a:gd name="adj1" fmla="val 24368"/>
              <a:gd name="adj2" fmla="val 51738"/>
              <a:gd name="adj3" fmla="val 21417"/>
            </a:avLst>
          </a:prstGeom>
          <a:solidFill>
            <a:srgbClr val="FFFF00">
              <a:alpha val="55000"/>
            </a:srgbClr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5193" name="Line 25">
            <a:extLst>
              <a:ext uri="{FF2B5EF4-FFF2-40B4-BE49-F238E27FC236}">
                <a16:creationId xmlns:a16="http://schemas.microsoft.com/office/drawing/2014/main" id="{089EF792-AF05-2148-9F96-C481FD0CAF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7213" y="5013325"/>
            <a:ext cx="25209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5194" name="Line 26">
            <a:extLst>
              <a:ext uri="{FF2B5EF4-FFF2-40B4-BE49-F238E27FC236}">
                <a16:creationId xmlns:a16="http://schemas.microsoft.com/office/drawing/2014/main" id="{B454E363-6A39-6846-8EA6-78C1F306E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1313" y="5300663"/>
            <a:ext cx="36004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5195" name="AutoShape 27">
            <a:extLst>
              <a:ext uri="{FF2B5EF4-FFF2-40B4-BE49-F238E27FC236}">
                <a16:creationId xmlns:a16="http://schemas.microsoft.com/office/drawing/2014/main" id="{8F4E7BFF-FB5D-FD43-9546-6226F165BC7D}"/>
              </a:ext>
            </a:extLst>
          </p:cNvPr>
          <p:cNvSpPr>
            <a:spLocks/>
          </p:cNvSpPr>
          <p:nvPr/>
        </p:nvSpPr>
        <p:spPr bwMode="auto">
          <a:xfrm>
            <a:off x="7251700" y="5475288"/>
            <a:ext cx="2947988" cy="474662"/>
          </a:xfrm>
          <a:prstGeom prst="borderCallout2">
            <a:avLst>
              <a:gd name="adj1" fmla="val 24079"/>
              <a:gd name="adj2" fmla="val -2583"/>
              <a:gd name="adj3" fmla="val 24079"/>
              <a:gd name="adj4" fmla="val -13356"/>
              <a:gd name="adj5" fmla="val -21403"/>
              <a:gd name="adj6" fmla="val -24556"/>
            </a:avLst>
          </a:prstGeom>
          <a:solidFill>
            <a:srgbClr val="FFFF00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zh-TW" altLang="en-US">
                <a:latin typeface="Verdana" charset="0"/>
                <a:ea typeface="書法家粗黑體" charset="0"/>
                <a:cs typeface="書法家粗黑體" charset="0"/>
              </a:rPr>
              <a:t>設定</a:t>
            </a:r>
            <a:r>
              <a:rPr lang="en-US" altLang="zh-TW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en-US" altLang="zh-TW" b="1" i="1">
                <a:latin typeface="Verdana" charset="0"/>
                <a:ea typeface="書法家粗黑體" charset="0"/>
                <a:cs typeface="書法家粗黑體" charset="0"/>
              </a:rPr>
              <a:t>url pattern</a:t>
            </a:r>
          </a:p>
        </p:txBody>
      </p:sp>
    </p:spTree>
    <p:extLst>
      <p:ext uri="{BB962C8B-B14F-4D97-AF65-F5344CB8AC3E}">
        <p14:creationId xmlns:p14="http://schemas.microsoft.com/office/powerpoint/2010/main" val="13203149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5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5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5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5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5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5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5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5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5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90" grpId="0" animBg="1"/>
      <p:bldP spid="135190" grpId="1" animBg="1"/>
      <p:bldP spid="135189" grpId="0" animBg="1"/>
      <p:bldP spid="135189" grpId="1" animBg="1"/>
      <p:bldP spid="135188" grpId="0" animBg="1"/>
      <p:bldP spid="135188" grpId="1" animBg="1"/>
      <p:bldP spid="135191" grpId="0" animBg="1"/>
      <p:bldP spid="135191" grpId="1" animBg="1"/>
      <p:bldP spid="135192" grpId="0" animBg="1"/>
      <p:bldP spid="135192" grpId="1" animBg="1"/>
      <p:bldP spid="13519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8" name="Rectangle 6">
            <a:extLst>
              <a:ext uri="{FF2B5EF4-FFF2-40B4-BE49-F238E27FC236}">
                <a16:creationId xmlns:a16="http://schemas.microsoft.com/office/drawing/2014/main" id="{984309A7-17AF-C74A-87BF-12DF7DCC84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376" y="609600"/>
            <a:ext cx="9960024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Verdana" charset="0"/>
              </a:rPr>
              <a:t>三</a:t>
            </a:r>
            <a:r>
              <a:rPr lang="zh-TW" dirty="0">
                <a:latin typeface="Verdana" charset="0"/>
              </a:rPr>
              <a:t>、</a:t>
            </a:r>
            <a:r>
              <a:rPr lang="zh-TW" altLang="en-US" dirty="0">
                <a:latin typeface="Verdana" charset="0"/>
              </a:rPr>
              <a:t>實作我的第一個</a:t>
            </a:r>
            <a:r>
              <a:rPr lang="en-US" altLang="zh-TW" dirty="0">
                <a:latin typeface="Verdana" charset="0"/>
              </a:rPr>
              <a:t> </a:t>
            </a:r>
            <a:r>
              <a:rPr lang="en-US" altLang="zh-TW" b="1" dirty="0">
                <a:latin typeface="Verdana" charset="0"/>
              </a:rPr>
              <a:t>Servlet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5E50DCB7-4A1E-2B46-A123-A318F646708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170113" y="1773238"/>
            <a:ext cx="8062912" cy="360362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  <a:defRPr/>
            </a:pPr>
            <a:r>
              <a:rPr lang="en-US" altLang="zh-TW" sz="1800" i="1" dirty="0"/>
              <a:t>http://localhost:8080/</a:t>
            </a:r>
            <a:r>
              <a:rPr lang="en-US" altLang="zh-TW" sz="1800" i="1" dirty="0" err="1"/>
              <a:t>JavaWebCourse</a:t>
            </a:r>
            <a:r>
              <a:rPr lang="en-US" altLang="zh-TW" sz="1800" i="1" dirty="0"/>
              <a:t>/servlet/</a:t>
            </a:r>
            <a:r>
              <a:rPr lang="en-US" altLang="zh-TW" sz="1800" i="1" dirty="0" err="1"/>
              <a:t>GeroageServlet</a:t>
            </a:r>
            <a:endParaRPr lang="en-US" altLang="zh-TW" sz="1800" i="1" dirty="0"/>
          </a:p>
        </p:txBody>
      </p:sp>
      <p:sp>
        <p:nvSpPr>
          <p:cNvPr id="136200" name="Line 8">
            <a:extLst>
              <a:ext uri="{FF2B5EF4-FFF2-40B4-BE49-F238E27FC236}">
                <a16:creationId xmlns:a16="http://schemas.microsoft.com/office/drawing/2014/main" id="{14C4A750-7C55-ED40-B0F6-4AE15251B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5188" y="2133600"/>
            <a:ext cx="936476" cy="0"/>
          </a:xfrm>
          <a:prstGeom prst="line">
            <a:avLst/>
          </a:prstGeom>
          <a:noFill/>
          <a:ln w="38100">
            <a:solidFill>
              <a:srgbClr val="8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6201" name="Line 9">
            <a:extLst>
              <a:ext uri="{FF2B5EF4-FFF2-40B4-BE49-F238E27FC236}">
                <a16:creationId xmlns:a16="http://schemas.microsoft.com/office/drawing/2014/main" id="{D0F287AA-4842-634C-B77F-4631420EEB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1664" y="2133600"/>
            <a:ext cx="1844824" cy="0"/>
          </a:xfrm>
          <a:prstGeom prst="line">
            <a:avLst/>
          </a:pr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6202" name="Line 10">
            <a:extLst>
              <a:ext uri="{FF2B5EF4-FFF2-40B4-BE49-F238E27FC236}">
                <a16:creationId xmlns:a16="http://schemas.microsoft.com/office/drawing/2014/main" id="{C79A35BF-3586-144E-B3AA-E087C389EC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2514" y="2133600"/>
            <a:ext cx="1737542" cy="0"/>
          </a:xfrm>
          <a:prstGeom prst="line">
            <a:avLst/>
          </a:prstGeom>
          <a:noFill/>
          <a:ln w="38100">
            <a:solidFill>
              <a:srgbClr val="00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6203" name="Line 11">
            <a:extLst>
              <a:ext uri="{FF2B5EF4-FFF2-40B4-BE49-F238E27FC236}">
                <a16:creationId xmlns:a16="http://schemas.microsoft.com/office/drawing/2014/main" id="{5328B294-BBB4-EA4E-8B1F-82971F7E49F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0057" y="2133600"/>
            <a:ext cx="2980655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6206" name="Line 14">
            <a:extLst>
              <a:ext uri="{FF2B5EF4-FFF2-40B4-BE49-F238E27FC236}">
                <a16:creationId xmlns:a16="http://schemas.microsoft.com/office/drawing/2014/main" id="{6E7CD535-2EE0-A342-B8BF-31943DA2505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7663" y="2205038"/>
            <a:ext cx="0" cy="431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6207" name="Text Box 15">
            <a:extLst>
              <a:ext uri="{FF2B5EF4-FFF2-40B4-BE49-F238E27FC236}">
                <a16:creationId xmlns:a16="http://schemas.microsoft.com/office/drawing/2014/main" id="{9069C651-9DC8-8B47-AAA7-A7322FA73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2708275"/>
            <a:ext cx="15728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i="1">
                <a:latin typeface="Verdana" charset="0"/>
              </a:rPr>
              <a:t>URL Pattern</a:t>
            </a:r>
          </a:p>
        </p:txBody>
      </p:sp>
      <p:sp>
        <p:nvSpPr>
          <p:cNvPr id="136209" name="Line 17">
            <a:extLst>
              <a:ext uri="{FF2B5EF4-FFF2-40B4-BE49-F238E27FC236}">
                <a16:creationId xmlns:a16="http://schemas.microsoft.com/office/drawing/2014/main" id="{59AAE3F2-1D7E-854C-9FFF-6B458E9361B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9738" y="2205038"/>
            <a:ext cx="0" cy="1079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6210" name="Text Box 18">
            <a:extLst>
              <a:ext uri="{FF2B5EF4-FFF2-40B4-BE49-F238E27FC236}">
                <a16:creationId xmlns:a16="http://schemas.microsoft.com/office/drawing/2014/main" id="{5CC1C885-68A0-9E4D-908A-81EC90B9E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939" y="3284538"/>
            <a:ext cx="279756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i="1">
                <a:latin typeface="Verdana" charset="0"/>
              </a:rPr>
              <a:t>Web Application Name</a:t>
            </a:r>
          </a:p>
        </p:txBody>
      </p:sp>
      <p:sp>
        <p:nvSpPr>
          <p:cNvPr id="136211" name="Line 19">
            <a:extLst>
              <a:ext uri="{FF2B5EF4-FFF2-40B4-BE49-F238E27FC236}">
                <a16:creationId xmlns:a16="http://schemas.microsoft.com/office/drawing/2014/main" id="{91BE3808-A0E7-4443-AC50-35A2A6857D9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5413" y="2205039"/>
            <a:ext cx="0" cy="18002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6212" name="Text Box 20">
            <a:extLst>
              <a:ext uri="{FF2B5EF4-FFF2-40B4-BE49-F238E27FC236}">
                <a16:creationId xmlns:a16="http://schemas.microsoft.com/office/drawing/2014/main" id="{0995501D-99DD-9A4A-9DA2-928774683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050" y="4005263"/>
            <a:ext cx="144623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i="1">
                <a:latin typeface="Verdana" charset="0"/>
              </a:rPr>
              <a:t>Host Name</a:t>
            </a:r>
          </a:p>
        </p:txBody>
      </p:sp>
      <p:sp>
        <p:nvSpPr>
          <p:cNvPr id="136213" name="Line 21">
            <a:extLst>
              <a:ext uri="{FF2B5EF4-FFF2-40B4-BE49-F238E27FC236}">
                <a16:creationId xmlns:a16="http://schemas.microsoft.com/office/drawing/2014/main" id="{9C25A086-D656-9C4B-A34F-B0EE3D1A99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4113" y="2205038"/>
            <a:ext cx="0" cy="25193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6214" name="Text Box 22">
            <a:extLst>
              <a:ext uri="{FF2B5EF4-FFF2-40B4-BE49-F238E27FC236}">
                <a16:creationId xmlns:a16="http://schemas.microsoft.com/office/drawing/2014/main" id="{733574E7-F7AF-174D-8852-991B8C79D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9" y="4724400"/>
            <a:ext cx="121539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i="1">
                <a:latin typeface="Verdana" charset="0"/>
              </a:rPr>
              <a:t>Protocol </a:t>
            </a:r>
          </a:p>
        </p:txBody>
      </p:sp>
    </p:spTree>
    <p:extLst>
      <p:ext uri="{BB962C8B-B14F-4D97-AF65-F5344CB8AC3E}">
        <p14:creationId xmlns:p14="http://schemas.microsoft.com/office/powerpoint/2010/main" val="41604397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6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6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6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6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6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6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6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6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6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6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36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36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207" grpId="0"/>
      <p:bldP spid="136210" grpId="0"/>
      <p:bldP spid="136212" grpId="0"/>
      <p:bldP spid="1362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5" name="Rectangle 5">
            <a:extLst>
              <a:ext uri="{FF2B5EF4-FFF2-40B4-BE49-F238E27FC236}">
                <a16:creationId xmlns:a16="http://schemas.microsoft.com/office/drawing/2014/main" id="{F1A6C2C2-B0FD-7E4F-A4A1-4F1DBB5CBE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376" y="836613"/>
            <a:ext cx="11020475" cy="792162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Verdana" charset="0"/>
              </a:rPr>
              <a:t>三</a:t>
            </a:r>
            <a:r>
              <a:rPr lang="zh-TW" dirty="0">
                <a:latin typeface="Verdana" charset="0"/>
              </a:rPr>
              <a:t>、</a:t>
            </a:r>
            <a:r>
              <a:rPr lang="zh-TW" altLang="en-US" dirty="0">
                <a:latin typeface="Verdana" charset="0"/>
              </a:rPr>
              <a:t>實作我的第一個</a:t>
            </a:r>
            <a:r>
              <a:rPr lang="en-US" altLang="zh-TW" dirty="0">
                <a:latin typeface="Verdana" charset="0"/>
              </a:rPr>
              <a:t> </a:t>
            </a:r>
            <a:r>
              <a:rPr lang="en-US" altLang="zh-TW" b="1" dirty="0">
                <a:latin typeface="Verdana" charset="0"/>
              </a:rPr>
              <a:t>Servlet</a:t>
            </a:r>
          </a:p>
        </p:txBody>
      </p:sp>
      <p:pic>
        <p:nvPicPr>
          <p:cNvPr id="138244" name="Picture 4">
            <a:extLst>
              <a:ext uri="{FF2B5EF4-FFF2-40B4-BE49-F238E27FC236}">
                <a16:creationId xmlns:a16="http://schemas.microsoft.com/office/drawing/2014/main" id="{1154C214-05BC-F649-B4DD-527DF1CE6A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5641" y="2278063"/>
            <a:ext cx="5972175" cy="3086100"/>
          </a:xfr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0ACB5F70-DD23-E44E-9C2F-538B2C844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4" y="1844676"/>
            <a:ext cx="82073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3200" b="1">
                <a:solidFill>
                  <a:schemeClr val="accent2"/>
                </a:solidFill>
                <a:latin typeface="+mn-lt"/>
                <a:ea typeface="+mn-ea"/>
                <a:cs typeface="華康中黑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3000" b="1">
                <a:solidFill>
                  <a:srgbClr val="006600"/>
                </a:solidFill>
                <a:latin typeface="+mn-lt"/>
                <a:ea typeface="+mn-ea"/>
                <a:cs typeface="華康中黑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400" b="1">
                <a:solidFill>
                  <a:srgbClr val="FF3300"/>
                </a:solidFill>
                <a:latin typeface="+mn-lt"/>
                <a:ea typeface="+mn-ea"/>
                <a:cs typeface="華康中黑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kumimoji="1" sz="2000" b="1">
                <a:solidFill>
                  <a:schemeClr val="tx1"/>
                </a:solidFill>
                <a:latin typeface="+mn-lt"/>
                <a:ea typeface="+mn-ea"/>
                <a:cs typeface="華康中黑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  <a:cs typeface="新細明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indent="0">
              <a:lnSpc>
                <a:spcPct val="90000"/>
              </a:lnSpc>
              <a:buNone/>
              <a:defRPr/>
            </a:pPr>
            <a:r>
              <a:rPr lang="en-US" altLang="zh-TW" sz="1600" i="1" kern="0" dirty="0"/>
              <a:t>http://localhost:8080/</a:t>
            </a:r>
            <a:r>
              <a:rPr lang="en-US" altLang="zh-TW" sz="1600" i="1" kern="0" dirty="0" err="1"/>
              <a:t>JavaWebCourse</a:t>
            </a:r>
            <a:r>
              <a:rPr lang="en-US" altLang="zh-TW" sz="1600" i="1" kern="0" dirty="0"/>
              <a:t>/servlet/</a:t>
            </a:r>
            <a:r>
              <a:rPr lang="en-US" altLang="zh-TW" sz="1600" i="1" kern="0" dirty="0" err="1"/>
              <a:t>GeroageServlet</a:t>
            </a:r>
            <a:endParaRPr lang="en-US" altLang="zh-TW" sz="1600" i="1" kern="0" dirty="0"/>
          </a:p>
        </p:txBody>
      </p:sp>
    </p:spTree>
    <p:extLst>
      <p:ext uri="{BB962C8B-B14F-4D97-AF65-F5344CB8AC3E}">
        <p14:creationId xmlns:p14="http://schemas.microsoft.com/office/powerpoint/2010/main" val="21887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68" name="AutoShape 24">
            <a:extLst>
              <a:ext uri="{FF2B5EF4-FFF2-40B4-BE49-F238E27FC236}">
                <a16:creationId xmlns:a16="http://schemas.microsoft.com/office/drawing/2014/main" id="{A5F1C6AD-72C8-2840-960E-0F1391638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0" y="4076701"/>
            <a:ext cx="7200900" cy="5048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4166" name="Oval 22">
            <a:extLst>
              <a:ext uri="{FF2B5EF4-FFF2-40B4-BE49-F238E27FC236}">
                <a16:creationId xmlns:a16="http://schemas.microsoft.com/office/drawing/2014/main" id="{2AC17689-CC70-504B-AE83-0669E6F13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605213"/>
            <a:ext cx="1439862" cy="504825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4164" name="AutoShape 20">
            <a:extLst>
              <a:ext uri="{FF2B5EF4-FFF2-40B4-BE49-F238E27FC236}">
                <a16:creationId xmlns:a16="http://schemas.microsoft.com/office/drawing/2014/main" id="{444F3ADA-BCCD-AB4F-B744-E24F1FC1A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4" y="3213101"/>
            <a:ext cx="3024187" cy="360363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3BAF3FE5-4E37-B64D-959A-BB140691EC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latin typeface="Verdana" charset="0"/>
              </a:rPr>
              <a:t>三</a:t>
            </a:r>
            <a:r>
              <a:rPr lang="zh-TW">
                <a:latin typeface="Verdana" charset="0"/>
              </a:rPr>
              <a:t>、</a:t>
            </a:r>
            <a:r>
              <a:rPr lang="zh-TW" altLang="en-US">
                <a:latin typeface="Verdana" charset="0"/>
              </a:rPr>
              <a:t>實作我的第一個</a:t>
            </a:r>
            <a:r>
              <a:rPr lang="en-US" altLang="zh-TW">
                <a:latin typeface="Verdana" charset="0"/>
              </a:rPr>
              <a:t> </a:t>
            </a:r>
            <a:r>
              <a:rPr lang="en-US" altLang="zh-TW" b="1">
                <a:latin typeface="Verdana" charset="0"/>
              </a:rPr>
              <a:t>Servlet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8A4AD107-2D55-6F46-9165-7ABAF58BDE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1"/>
            <a:ext cx="7772400" cy="942975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zh-TW" altLang="en-US" sz="2400" b="0" dirty="0"/>
              <a:t>我的第一個</a:t>
            </a:r>
            <a:r>
              <a:rPr lang="en-US" altLang="zh-TW" sz="2400" b="0" dirty="0"/>
              <a:t> </a:t>
            </a:r>
            <a:r>
              <a:rPr lang="en-US" altLang="zh-TW" sz="2400" i="1" dirty="0" err="1"/>
              <a:t>HttpServlet</a:t>
            </a:r>
            <a:r>
              <a:rPr lang="en-US" altLang="zh-TW" sz="2400" i="1" dirty="0"/>
              <a:t> </a:t>
            </a:r>
            <a:r>
              <a:rPr lang="zh-TW" altLang="en-US" sz="2400" b="0" dirty="0"/>
              <a:t>程式</a:t>
            </a:r>
            <a:r>
              <a:rPr lang="zh-TW" altLang="en-US" sz="2400" dirty="0"/>
              <a:t>：</a:t>
            </a:r>
            <a:r>
              <a:rPr lang="en-US" altLang="zh-TW" sz="2400" dirty="0"/>
              <a:t> </a:t>
            </a:r>
          </a:p>
          <a:p>
            <a:pPr lvl="1">
              <a:buFont typeface="Times New Roman" charset="0"/>
              <a:buChar char="–"/>
              <a:defRPr/>
            </a:pPr>
            <a:r>
              <a:rPr lang="en-US" altLang="zh-TW" sz="2000" i="1" dirty="0" err="1"/>
              <a:t>HelenServlet.java</a:t>
            </a:r>
            <a:endParaRPr lang="en-US" altLang="zh-TW" sz="2000" i="1" dirty="0"/>
          </a:p>
          <a:p>
            <a:pPr>
              <a:buFont typeface="Wingdings" charset="0"/>
              <a:buNone/>
              <a:defRPr/>
            </a:pPr>
            <a:endParaRPr lang="zh-TW" altLang="en-US" dirty="0"/>
          </a:p>
        </p:txBody>
      </p:sp>
      <p:graphicFrame>
        <p:nvGraphicFramePr>
          <p:cNvPr id="134160" name="Group 16">
            <a:extLst>
              <a:ext uri="{FF2B5EF4-FFF2-40B4-BE49-F238E27FC236}">
                <a16:creationId xmlns:a16="http://schemas.microsoft.com/office/drawing/2014/main" id="{F4AAE9F9-BAC2-6C42-BED1-90D7DEFA8EC3}"/>
              </a:ext>
            </a:extLst>
          </p:cNvPr>
          <p:cNvGraphicFramePr>
            <a:graphicFrameLocks noGrp="1"/>
          </p:cNvGraphicFramePr>
          <p:nvPr/>
        </p:nvGraphicFramePr>
        <p:xfrm>
          <a:off x="2351585" y="3020944"/>
          <a:ext cx="7921625" cy="3121162"/>
        </p:xfrm>
        <a:graphic>
          <a:graphicData uri="http://schemas.openxmlformats.org/drawingml/2006/table">
            <a:tbl>
              <a:tblPr/>
              <a:tblGrid>
                <a:gridCol w="792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5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01. import </a:t>
                      </a:r>
                      <a:r>
                        <a:rPr kumimoji="1" lang="en-US" altLang="zh-TW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javax.servlet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.*;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02. import </a:t>
                      </a:r>
                      <a:r>
                        <a:rPr kumimoji="1" lang="en-US" altLang="zh-TW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javax.servlet.http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.*;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03. import </a:t>
                      </a:r>
                      <a:r>
                        <a:rPr kumimoji="1" lang="en-US" altLang="zh-TW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java.io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.*;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04. public class </a:t>
                      </a:r>
                      <a:r>
                        <a:rPr kumimoji="1" lang="en-US" altLang="zh-TW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HelenServlet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extends </a:t>
                      </a:r>
                      <a:r>
                        <a:rPr kumimoji="1" lang="en-US" altLang="zh-TW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HttpServlet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05.     public void </a:t>
                      </a:r>
                      <a:r>
                        <a:rPr kumimoji="1" lang="en-US" altLang="zh-TW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doGet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(</a:t>
                      </a:r>
                      <a:r>
                        <a:rPr kumimoji="1" lang="en-US" altLang="zh-TW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HttpServletRequest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  <a:r>
                        <a:rPr kumimoji="1" lang="en-US" altLang="zh-TW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req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, </a:t>
                      </a:r>
                      <a:r>
                        <a:rPr kumimoji="1" lang="en-US" altLang="zh-TW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HttpServletResponse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res)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06.                                   throws </a:t>
                      </a:r>
                      <a:r>
                        <a:rPr kumimoji="1" lang="en-US" altLang="zh-TW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IOException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07.         </a:t>
                      </a:r>
                      <a:r>
                        <a:rPr kumimoji="1" lang="en-US" altLang="zh-TW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res.setContentType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("text/</a:t>
                      </a:r>
                      <a:r>
                        <a:rPr kumimoji="1" lang="en-US" altLang="zh-TW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html;charset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=UTF-8");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08.         </a:t>
                      </a:r>
                      <a:r>
                        <a:rPr kumimoji="1" lang="en-US" altLang="zh-TW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PrintWriter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out = </a:t>
                      </a:r>
                      <a:r>
                        <a:rPr kumimoji="1" lang="en-US" altLang="zh-TW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res.getWriter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09.         </a:t>
                      </a:r>
                      <a:r>
                        <a:rPr kumimoji="1" lang="en-US" altLang="zh-TW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out.println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("HelloWorld By </a:t>
                      </a:r>
                      <a:r>
                        <a:rPr kumimoji="1" lang="en-US" altLang="zh-TW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HttpServlet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!");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10.         </a:t>
                      </a:r>
                      <a:r>
                        <a:rPr kumimoji="1" lang="en-US" altLang="zh-TW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out.close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11.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12. }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4165" name="AutoShape 21">
            <a:extLst>
              <a:ext uri="{FF2B5EF4-FFF2-40B4-BE49-F238E27FC236}">
                <a16:creationId xmlns:a16="http://schemas.microsoft.com/office/drawing/2014/main" id="{33E88030-05BF-7447-8658-5B49643DFE03}"/>
              </a:ext>
            </a:extLst>
          </p:cNvPr>
          <p:cNvSpPr>
            <a:spLocks/>
          </p:cNvSpPr>
          <p:nvPr/>
        </p:nvSpPr>
        <p:spPr bwMode="auto">
          <a:xfrm>
            <a:off x="6167438" y="3098800"/>
            <a:ext cx="3960812" cy="609600"/>
          </a:xfrm>
          <a:prstGeom prst="borderCallout2">
            <a:avLst>
              <a:gd name="adj1" fmla="val 18750"/>
              <a:gd name="adj2" fmla="val -1926"/>
              <a:gd name="adj3" fmla="val 18750"/>
              <a:gd name="adj4" fmla="val -6574"/>
              <a:gd name="adj5" fmla="val 46616"/>
              <a:gd name="adj6" fmla="val -11463"/>
            </a:avLst>
          </a:prstGeom>
          <a:solidFill>
            <a:srgbClr val="CCFFFF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TW" altLang="en-US">
                <a:latin typeface="Verdana" charset="0"/>
                <a:ea typeface="書法家粗黑體" charset="0"/>
                <a:cs typeface="書法家粗黑體" charset="0"/>
              </a:rPr>
              <a:t>必須要</a:t>
            </a:r>
            <a:r>
              <a:rPr lang="en-US" altLang="zh-TW" b="1" i="1">
                <a:latin typeface="Verdana" charset="0"/>
                <a:ea typeface="書法家粗黑體" charset="0"/>
                <a:cs typeface="書法家粗黑體" charset="0"/>
              </a:rPr>
              <a:t>import</a:t>
            </a:r>
            <a:r>
              <a:rPr lang="en-US" altLang="zh-TW" b="1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en-US" altLang="zh-TW" b="1" i="1" u="sng">
                <a:latin typeface="Verdana" charset="0"/>
                <a:ea typeface="書法家粗黑體" charset="0"/>
                <a:cs typeface="書法家粗黑體" charset="0"/>
              </a:rPr>
              <a:t>javax.servlet.</a:t>
            </a:r>
            <a:r>
              <a:rPr lang="en-US" altLang="zh-TW" b="1" i="1" u="sng">
                <a:solidFill>
                  <a:srgbClr val="FF0000"/>
                </a:solidFill>
                <a:latin typeface="Verdana" charset="0"/>
                <a:ea typeface="書法家粗黑體" charset="0"/>
                <a:cs typeface="書法家粗黑體" charset="0"/>
              </a:rPr>
              <a:t>http</a:t>
            </a:r>
            <a:r>
              <a:rPr lang="en-US" altLang="zh-TW" b="1" i="1" u="sng">
                <a:latin typeface="Verdana" charset="0"/>
                <a:ea typeface="書法家粗黑體" charset="0"/>
                <a:cs typeface="書法家粗黑體" charset="0"/>
              </a:rPr>
              <a:t>.*</a:t>
            </a:r>
            <a:r>
              <a:rPr lang="zh-TW" altLang="en-US">
                <a:latin typeface="Verdana" charset="0"/>
                <a:ea typeface="書法家粗黑體" charset="0"/>
                <a:cs typeface="書法家粗黑體" charset="0"/>
              </a:rPr>
              <a:t>類別函式庫</a:t>
            </a:r>
            <a:r>
              <a:rPr lang="en-US" altLang="zh-TW">
                <a:latin typeface="Verdana" charset="0"/>
                <a:ea typeface="書法家粗黑體" charset="0"/>
                <a:cs typeface="書法家粗黑體" charset="0"/>
              </a:rPr>
              <a:t> </a:t>
            </a:r>
          </a:p>
        </p:txBody>
      </p:sp>
      <p:sp>
        <p:nvSpPr>
          <p:cNvPr id="134167" name="AutoShape 23">
            <a:extLst>
              <a:ext uri="{FF2B5EF4-FFF2-40B4-BE49-F238E27FC236}">
                <a16:creationId xmlns:a16="http://schemas.microsoft.com/office/drawing/2014/main" id="{FD04BDC2-180C-634C-B569-8A576C3D45CE}"/>
              </a:ext>
            </a:extLst>
          </p:cNvPr>
          <p:cNvSpPr>
            <a:spLocks/>
          </p:cNvSpPr>
          <p:nvPr/>
        </p:nvSpPr>
        <p:spPr bwMode="auto">
          <a:xfrm>
            <a:off x="7751763" y="3068638"/>
            <a:ext cx="2736850" cy="360362"/>
          </a:xfrm>
          <a:prstGeom prst="borderCallout2">
            <a:avLst>
              <a:gd name="adj1" fmla="val 31718"/>
              <a:gd name="adj2" fmla="val -2782"/>
              <a:gd name="adj3" fmla="val 31718"/>
              <a:gd name="adj4" fmla="val -6611"/>
              <a:gd name="adj5" fmla="val 187667"/>
              <a:gd name="adj6" fmla="val -10440"/>
            </a:avLst>
          </a:prstGeom>
          <a:solidFill>
            <a:srgbClr val="CCFFFF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zh-TW" altLang="en-US">
                <a:latin typeface="Verdana" charset="0"/>
                <a:ea typeface="書法家粗黑體" charset="0"/>
                <a:cs typeface="書法家粗黑體" charset="0"/>
              </a:rPr>
              <a:t>繼承</a:t>
            </a:r>
            <a:r>
              <a:rPr lang="en-US" altLang="zh-TW" b="1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en-US" altLang="zh-TW" b="1" i="1">
                <a:latin typeface="Verdana" charset="0"/>
                <a:ea typeface="書法家粗黑體" charset="0"/>
                <a:cs typeface="書法家粗黑體" charset="0"/>
              </a:rPr>
              <a:t>HttpServlet class</a:t>
            </a:r>
            <a:r>
              <a:rPr lang="en-US" altLang="zh-TW">
                <a:latin typeface="Verdana" charset="0"/>
                <a:ea typeface="書法家粗黑體" charset="0"/>
                <a:cs typeface="書法家粗黑體" charset="0"/>
              </a:rPr>
              <a:t> </a:t>
            </a:r>
          </a:p>
        </p:txBody>
      </p:sp>
      <p:sp>
        <p:nvSpPr>
          <p:cNvPr id="134169" name="AutoShape 25">
            <a:extLst>
              <a:ext uri="{FF2B5EF4-FFF2-40B4-BE49-F238E27FC236}">
                <a16:creationId xmlns:a16="http://schemas.microsoft.com/office/drawing/2014/main" id="{15BF1231-6A16-4144-9A68-066C9FD109EC}"/>
              </a:ext>
            </a:extLst>
          </p:cNvPr>
          <p:cNvSpPr>
            <a:spLocks/>
          </p:cNvSpPr>
          <p:nvPr/>
        </p:nvSpPr>
        <p:spPr bwMode="auto">
          <a:xfrm>
            <a:off x="6600825" y="4724401"/>
            <a:ext cx="3816350" cy="792163"/>
          </a:xfrm>
          <a:prstGeom prst="borderCallout2">
            <a:avLst>
              <a:gd name="adj1" fmla="val 14431"/>
              <a:gd name="adj2" fmla="val -1995"/>
              <a:gd name="adj3" fmla="val 14431"/>
              <a:gd name="adj4" fmla="val -5699"/>
              <a:gd name="adj5" fmla="val -12824"/>
              <a:gd name="adj6" fmla="val -9528"/>
            </a:avLst>
          </a:prstGeom>
          <a:solidFill>
            <a:srgbClr val="CCFFFF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altLang="zh-TW" sz="1400" b="1" i="1">
                <a:latin typeface="Verdana" charset="0"/>
                <a:ea typeface="書法家粗黑體" charset="0"/>
                <a:cs typeface="書法家粗黑體" charset="0"/>
              </a:rPr>
              <a:t>doXXX()</a:t>
            </a:r>
            <a:r>
              <a:rPr lang="en-US" altLang="zh-TW" sz="1400" b="1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zh-TW" altLang="en-US" sz="1400">
                <a:latin typeface="Verdana" charset="0"/>
                <a:ea typeface="書法家粗黑體" charset="0"/>
                <a:cs typeface="書法家粗黑體" charset="0"/>
              </a:rPr>
              <a:t>的參數列分別是：</a:t>
            </a:r>
            <a:endParaRPr lang="en-US" altLang="zh-TW" sz="1400">
              <a:latin typeface="Verdana" charset="0"/>
              <a:ea typeface="書法家粗黑體" charset="0"/>
              <a:cs typeface="書法家粗黑體" charset="0"/>
            </a:endParaRPr>
          </a:p>
          <a:p>
            <a:pPr>
              <a:defRPr/>
            </a:pPr>
            <a:r>
              <a:rPr lang="en-US" altLang="zh-TW" sz="1400" b="1" i="1">
                <a:latin typeface="Verdana" charset="0"/>
                <a:ea typeface="書法家粗黑體" charset="0"/>
                <a:cs typeface="書法家粗黑體" charset="0"/>
              </a:rPr>
              <a:t>HttpServletRequest</a:t>
            </a:r>
            <a:r>
              <a:rPr lang="en-US" altLang="zh-TW" sz="1400" b="1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zh-TW" altLang="en-US" sz="1400">
                <a:latin typeface="Verdana" charset="0"/>
                <a:ea typeface="書法家粗黑體" charset="0"/>
                <a:cs typeface="書法家粗黑體" charset="0"/>
              </a:rPr>
              <a:t>與</a:t>
            </a:r>
            <a:r>
              <a:rPr lang="en-US" altLang="zh-TW" sz="1400" b="1" i="1">
                <a:latin typeface="Verdana" charset="0"/>
                <a:ea typeface="書法家粗黑體" charset="0"/>
                <a:cs typeface="書法家粗黑體" charset="0"/>
              </a:rPr>
              <a:t>HttpServletResponse</a:t>
            </a:r>
            <a:r>
              <a:rPr lang="en-US" altLang="zh-TW" sz="1400" b="1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zh-TW" altLang="en-US" sz="1400">
                <a:latin typeface="Verdana" charset="0"/>
                <a:ea typeface="書法家粗黑體" charset="0"/>
                <a:cs typeface="書法家粗黑體" charset="0"/>
              </a:rPr>
              <a:t>請注意有</a:t>
            </a:r>
            <a:r>
              <a:rPr lang="en-US" altLang="zh-TW" sz="1400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en-US" altLang="zh-TW" sz="1400" b="1" i="1">
                <a:solidFill>
                  <a:srgbClr val="FF0000"/>
                </a:solidFill>
                <a:latin typeface="Verdana" charset="0"/>
                <a:ea typeface="書法家粗黑體" charset="0"/>
                <a:cs typeface="書法家粗黑體" charset="0"/>
              </a:rPr>
              <a:t>Http</a:t>
            </a:r>
            <a:r>
              <a:rPr lang="en-US" altLang="zh-TW" sz="1400" b="1">
                <a:latin typeface="Verdana" charset="0"/>
                <a:ea typeface="書法家粗黑體" charset="0"/>
                <a:cs typeface="書法家粗黑體" charset="0"/>
              </a:rPr>
              <a:t> !</a:t>
            </a:r>
            <a:r>
              <a:rPr lang="en-US" altLang="zh-TW" sz="1400">
                <a:latin typeface="Verdana" charset="0"/>
                <a:ea typeface="書法家粗黑體" charset="0"/>
                <a:cs typeface="書法家粗黑體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98073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4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4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4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4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4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4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4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68" grpId="0" animBg="1"/>
      <p:bldP spid="134168" grpId="1" animBg="1"/>
      <p:bldP spid="134166" grpId="0" animBg="1"/>
      <p:bldP spid="134166" grpId="1" animBg="1"/>
      <p:bldP spid="134164" grpId="0" animBg="1"/>
      <p:bldP spid="134164" grpId="1" animBg="1"/>
      <p:bldP spid="134165" grpId="0" animBg="1"/>
      <p:bldP spid="134165" grpId="1" animBg="1"/>
      <p:bldP spid="134167" grpId="0" animBg="1"/>
      <p:bldP spid="134167" grpId="1" animBg="1"/>
      <p:bldP spid="134169" grpId="0" animBg="1"/>
      <p:bldP spid="13416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23" name="Rectangle 11">
            <a:extLst>
              <a:ext uri="{FF2B5EF4-FFF2-40B4-BE49-F238E27FC236}">
                <a16:creationId xmlns:a16="http://schemas.microsoft.com/office/drawing/2014/main" id="{DCE9F584-5C43-214B-97BC-43562D3E42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376" y="609600"/>
            <a:ext cx="9960024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Verdana" charset="0"/>
              </a:rPr>
              <a:t>三</a:t>
            </a:r>
            <a:r>
              <a:rPr lang="zh-TW" dirty="0">
                <a:latin typeface="Verdana" charset="0"/>
              </a:rPr>
              <a:t>、</a:t>
            </a:r>
            <a:r>
              <a:rPr lang="zh-TW" altLang="en-US" dirty="0">
                <a:latin typeface="Verdana" charset="0"/>
              </a:rPr>
              <a:t>實作我的第一個</a:t>
            </a:r>
            <a:r>
              <a:rPr lang="en-US" altLang="zh-TW" dirty="0">
                <a:latin typeface="Verdana" charset="0"/>
              </a:rPr>
              <a:t> </a:t>
            </a:r>
            <a:r>
              <a:rPr lang="en-US" altLang="zh-TW" b="1" dirty="0">
                <a:latin typeface="Verdana" charset="0"/>
              </a:rPr>
              <a:t>Servlet</a:t>
            </a:r>
          </a:p>
        </p:txBody>
      </p:sp>
      <p:sp>
        <p:nvSpPr>
          <p:cNvPr id="141316" name="Rectangle 4">
            <a:extLst>
              <a:ext uri="{FF2B5EF4-FFF2-40B4-BE49-F238E27FC236}">
                <a16:creationId xmlns:a16="http://schemas.microsoft.com/office/drawing/2014/main" id="{568C4588-E5A2-3540-A125-1BD7D36D2AA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09801" y="1981200"/>
            <a:ext cx="8207375" cy="584200"/>
          </a:xfrm>
        </p:spPr>
        <p:txBody>
          <a:bodyPr/>
          <a:lstStyle/>
          <a:p>
            <a:pPr>
              <a:buNone/>
              <a:defRPr/>
            </a:pPr>
            <a:r>
              <a:rPr lang="zh-TW" altLang="en-US" b="0"/>
              <a:t>程式部署</a:t>
            </a:r>
            <a:r>
              <a:rPr lang="en-US" altLang="zh-TW" b="0"/>
              <a:t> </a:t>
            </a:r>
            <a:r>
              <a:rPr lang="en-US" altLang="zh-TW" b="0">
                <a:sym typeface="Wingdings" charset="0"/>
              </a:rPr>
              <a:t></a:t>
            </a:r>
            <a:r>
              <a:rPr lang="en-US" altLang="zh-TW" i="1">
                <a:sym typeface="Wingdings" charset="0"/>
              </a:rPr>
              <a:t> </a:t>
            </a:r>
            <a:r>
              <a:rPr lang="en-US" altLang="zh-TW" i="1"/>
              <a:t>DD</a:t>
            </a:r>
            <a:r>
              <a:rPr lang="en-US" altLang="zh-TW" b="0"/>
              <a:t> </a:t>
            </a:r>
            <a:r>
              <a:rPr lang="zh-TW" altLang="en-US" b="0"/>
              <a:t>檔</a:t>
            </a:r>
            <a:r>
              <a:rPr lang="en-US" altLang="zh-TW" b="0"/>
              <a:t> </a:t>
            </a:r>
            <a:r>
              <a:rPr lang="en-US" altLang="zh-TW" i="1"/>
              <a:t>web.xml</a:t>
            </a:r>
            <a:r>
              <a:rPr lang="zh-TW" altLang="en-US" b="0"/>
              <a:t>：</a:t>
            </a:r>
          </a:p>
        </p:txBody>
      </p:sp>
      <p:graphicFrame>
        <p:nvGraphicFramePr>
          <p:cNvPr id="141331" name="Group 19">
            <a:extLst>
              <a:ext uri="{FF2B5EF4-FFF2-40B4-BE49-F238E27FC236}">
                <a16:creationId xmlns:a16="http://schemas.microsoft.com/office/drawing/2014/main" id="{668E8D6E-5ED0-EC41-AA36-78B7F3B59DB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351088" y="2565400"/>
          <a:ext cx="7993062" cy="3384550"/>
        </p:xfrm>
        <a:graphic>
          <a:graphicData uri="http://schemas.openxmlformats.org/drawingml/2006/table">
            <a:tbl>
              <a:tblPr/>
              <a:tblGrid>
                <a:gridCol w="7993062">
                  <a:extLst>
                    <a:ext uri="{9D8B030D-6E8A-4147-A177-3AD203B41FA5}">
                      <a16:colId xmlns:a16="http://schemas.microsoft.com/office/drawing/2014/main" val="2286470150"/>
                    </a:ext>
                  </a:extLst>
                </a:gridCol>
              </a:tblGrid>
              <a:tr h="3384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…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&lt;servlet&gt;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   &lt;servlet-name&gt;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HelenServlet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&lt;/servlet-name&gt;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   &lt;servlet-class&gt;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servlet.HelenServlet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&lt;/servlet-class&gt;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&lt;/servlet&gt;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&lt;servlet-mapping&gt;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   &lt;servlet-name&gt;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HelenServlet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&lt;/servlet-name&gt;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   &lt;</a:t>
                      </a:r>
                      <a:r>
                        <a:rPr kumimoji="1" lang="en-US" altLang="zh-TW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url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-pattern&gt;/servlet/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HelenServlet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&lt;/</a:t>
                      </a:r>
                      <a:r>
                        <a:rPr kumimoji="1" lang="en-US" altLang="zh-TW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url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-pattern&gt;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&lt;/servlet-mapping&gt;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72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940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1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6" name="Rectangle 6">
            <a:extLst>
              <a:ext uri="{FF2B5EF4-FFF2-40B4-BE49-F238E27FC236}">
                <a16:creationId xmlns:a16="http://schemas.microsoft.com/office/drawing/2014/main" id="{DB0A8D6D-E553-FD41-9312-298D196D7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376" y="609600"/>
            <a:ext cx="9960025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Verdana" charset="0"/>
              </a:rPr>
              <a:t>三</a:t>
            </a:r>
            <a:r>
              <a:rPr lang="zh-TW" dirty="0">
                <a:latin typeface="Verdana" charset="0"/>
              </a:rPr>
              <a:t>、</a:t>
            </a:r>
            <a:r>
              <a:rPr lang="zh-TW" altLang="en-US" dirty="0">
                <a:latin typeface="Verdana" charset="0"/>
              </a:rPr>
              <a:t>實作我的第一個</a:t>
            </a:r>
            <a:r>
              <a:rPr lang="en-US" altLang="zh-TW" dirty="0">
                <a:latin typeface="Verdana" charset="0"/>
              </a:rPr>
              <a:t> </a:t>
            </a:r>
            <a:r>
              <a:rPr lang="en-US" altLang="zh-TW" b="1" dirty="0">
                <a:latin typeface="Verdana" charset="0"/>
              </a:rPr>
              <a:t>Servlet</a:t>
            </a:r>
          </a:p>
        </p:txBody>
      </p:sp>
      <p:sp>
        <p:nvSpPr>
          <p:cNvPr id="143363" name="Rectangle 3">
            <a:extLst>
              <a:ext uri="{FF2B5EF4-FFF2-40B4-BE49-F238E27FC236}">
                <a16:creationId xmlns:a16="http://schemas.microsoft.com/office/drawing/2014/main" id="{D9E94A72-A3E9-814D-ABFA-12100D0A8D8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08214" y="1844676"/>
            <a:ext cx="8207375" cy="36036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  <a:defRPr/>
            </a:pPr>
            <a:r>
              <a:rPr lang="en-US" altLang="zh-TW" sz="1600" i="1" dirty="0"/>
              <a:t>http://localhost:8080/</a:t>
            </a:r>
            <a:r>
              <a:rPr lang="en-US" altLang="zh-TW" sz="1600" i="1" dirty="0" err="1"/>
              <a:t>JavaWebCourse</a:t>
            </a:r>
            <a:r>
              <a:rPr lang="en-US" altLang="zh-TW" sz="1600" i="1" dirty="0"/>
              <a:t>/servlet/</a:t>
            </a:r>
            <a:r>
              <a:rPr lang="en-US" altLang="zh-TW" sz="1600" i="1" dirty="0" err="1"/>
              <a:t>HelenServlet</a:t>
            </a:r>
            <a:endParaRPr lang="en-US" altLang="zh-TW" sz="1600" i="1" dirty="0"/>
          </a:p>
        </p:txBody>
      </p:sp>
      <p:pic>
        <p:nvPicPr>
          <p:cNvPr id="143365" name="Picture 5">
            <a:extLst>
              <a:ext uri="{FF2B5EF4-FFF2-40B4-BE49-F238E27FC236}">
                <a16:creationId xmlns:a16="http://schemas.microsoft.com/office/drawing/2014/main" id="{7387CDAC-924D-4344-AD8C-17070A9857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4113" y="2309813"/>
            <a:ext cx="7199312" cy="3719512"/>
          </a:xfrm>
        </p:spPr>
      </p:pic>
    </p:spTree>
    <p:extLst>
      <p:ext uri="{BB962C8B-B14F-4D97-AF65-F5344CB8AC3E}">
        <p14:creationId xmlns:p14="http://schemas.microsoft.com/office/powerpoint/2010/main" val="33250304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FC42DD70-0BE2-2348-BC40-77ADDDA5CA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Verdana" charset="0"/>
              </a:rPr>
              <a:t>三</a:t>
            </a:r>
            <a:r>
              <a:rPr lang="zh-TW" altLang="zh-TW" dirty="0">
                <a:latin typeface="Verdana" charset="0"/>
              </a:rPr>
              <a:t>、</a:t>
            </a:r>
            <a:r>
              <a:rPr lang="en-US" altLang="zh-TW" dirty="0" err="1">
                <a:latin typeface="Verdana" charset="0"/>
              </a:rPr>
              <a:t>web.xml</a:t>
            </a:r>
            <a:endParaRPr lang="zh-TW" altLang="en-US" b="1" dirty="0">
              <a:latin typeface="Verdana" charset="0"/>
            </a:endParaRP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65A922A3-9457-504E-875E-38D3C25192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1" y="1981201"/>
            <a:ext cx="8207375" cy="3751263"/>
          </a:xfrm>
        </p:spPr>
        <p:txBody>
          <a:bodyPr/>
          <a:lstStyle/>
          <a:p>
            <a:r>
              <a:rPr lang="zh-TW" altLang="en-US" b="0" dirty="0"/>
              <a:t>部署描述檔標籤</a:t>
            </a:r>
            <a:r>
              <a:rPr lang="en-US" altLang="zh-TW" b="0" dirty="0"/>
              <a:t> API </a:t>
            </a:r>
            <a:r>
              <a:rPr lang="zh-TW" altLang="en-US" b="0" dirty="0"/>
              <a:t>文件</a:t>
            </a:r>
            <a:endParaRPr lang="en-US" altLang="zh-TW" b="0" dirty="0"/>
          </a:p>
          <a:p>
            <a:pPr lvl="1"/>
            <a:r>
              <a:rPr lang="en-US" altLang="zh-TW" b="0" dirty="0">
                <a:hlinkClick r:id="rId2"/>
              </a:rPr>
              <a:t>https://docs.oracle.com/cd/E13222_01/wls/docs81/webapp/web_xml.html</a:t>
            </a:r>
            <a:endParaRPr lang="en-US" altLang="zh-TW" b="0" dirty="0"/>
          </a:p>
          <a:p>
            <a:pPr lvl="1"/>
            <a:endParaRPr lang="en-US" altLang="zh-TW" b="0" dirty="0"/>
          </a:p>
          <a:p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254901740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FC42DD70-0BE2-2348-BC40-77ADDDA5CA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Verdana" charset="0"/>
              </a:rPr>
              <a:t>三</a:t>
            </a:r>
            <a:r>
              <a:rPr lang="zh-TW" altLang="zh-TW" dirty="0">
                <a:latin typeface="Verdana" charset="0"/>
              </a:rPr>
              <a:t>、</a:t>
            </a:r>
            <a:r>
              <a:rPr lang="zh-TW" altLang="en-US" dirty="0">
                <a:latin typeface="Verdana" charset="0"/>
              </a:rPr>
              <a:t>使用註釋</a:t>
            </a:r>
            <a:r>
              <a:rPr lang="en-US" altLang="zh-TW" dirty="0">
                <a:latin typeface="Verdana" charset="0"/>
              </a:rPr>
              <a:t>@</a:t>
            </a:r>
            <a:r>
              <a:rPr lang="zh-TW" altLang="en-US" dirty="0">
                <a:latin typeface="Verdana" charset="0"/>
              </a:rPr>
              <a:t>配置</a:t>
            </a:r>
            <a:r>
              <a:rPr lang="en-US" altLang="zh-TW" dirty="0">
                <a:latin typeface="Verdana" charset="0"/>
              </a:rPr>
              <a:t> </a:t>
            </a:r>
            <a:r>
              <a:rPr lang="en-US" altLang="zh-TW" b="1" dirty="0">
                <a:latin typeface="Verdana" charset="0"/>
              </a:rPr>
              <a:t>Servlet</a:t>
            </a:r>
            <a:endParaRPr lang="zh-TW" altLang="en-US" b="1" dirty="0">
              <a:latin typeface="Verdana" charset="0"/>
            </a:endParaRP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65A922A3-9457-504E-875E-38D3C25192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1" y="1981201"/>
            <a:ext cx="8207375" cy="3751263"/>
          </a:xfrm>
        </p:spPr>
        <p:txBody>
          <a:bodyPr/>
          <a:lstStyle/>
          <a:p>
            <a:r>
              <a:rPr lang="en-US" altLang="zh-TW"/>
              <a:t>@WebServlet</a:t>
            </a:r>
            <a:r>
              <a:rPr lang="zh-TW" altLang="en-US" b="0"/>
              <a:t>使用標記設定對應</a:t>
            </a:r>
            <a:endParaRPr lang="en-US" altLang="zh-TW" b="0"/>
          </a:p>
          <a:p>
            <a:r>
              <a:rPr lang="en-US" altLang="zh-TW" b="0"/>
              <a:t>	JavaEE 6 (Servlet 3.0)</a:t>
            </a:r>
            <a:r>
              <a:rPr lang="zh-TW" altLang="en-US" b="0"/>
              <a:t>使支援</a:t>
            </a:r>
            <a:endParaRPr lang="en-US" altLang="zh-TW" b="0"/>
          </a:p>
          <a:p>
            <a:r>
              <a:rPr lang="en-US" altLang="zh-TW" sz="2400"/>
              <a:t>	</a:t>
            </a:r>
            <a:r>
              <a:rPr lang="zh-TW" altLang="en-US" sz="2400"/>
              <a:t>圖方便，可免去撰寫</a:t>
            </a:r>
            <a:r>
              <a:rPr lang="en-US" altLang="zh-TW" sz="2400"/>
              <a:t>web.xml</a:t>
            </a:r>
            <a:r>
              <a:rPr lang="zh-TW" altLang="en-US" sz="2400"/>
              <a:t>。</a:t>
            </a:r>
            <a:endParaRPr lang="en-US" altLang="zh-TW" sz="2400"/>
          </a:p>
          <a:p>
            <a:endParaRPr lang="en-US" altLang="zh-TW" sz="2400"/>
          </a:p>
          <a:p>
            <a:r>
              <a:rPr lang="en-US" altLang="zh-TW" sz="2400"/>
              <a:t>import javax.servlet.annotation.WebServlet </a:t>
            </a:r>
          </a:p>
          <a:p>
            <a:r>
              <a:rPr lang="en-US" altLang="zh-TW" sz="2400"/>
              <a:t>@WebServlet(</a:t>
            </a:r>
          </a:p>
          <a:p>
            <a:r>
              <a:rPr lang="en-US" altLang="zh-TW" sz="2400"/>
              <a:t>	name=</a:t>
            </a:r>
            <a:r>
              <a:rPr lang="en-US" altLang="zh-TW" sz="2400">
                <a:solidFill>
                  <a:srgbClr val="FF6600"/>
                </a:solidFill>
              </a:rPr>
              <a:t>"</a:t>
            </a:r>
            <a:r>
              <a:rPr lang="en-US" altLang="zh-TW" sz="2400" i="1">
                <a:solidFill>
                  <a:srgbClr val="FF6600"/>
                </a:solidFill>
              </a:rPr>
              <a:t>Servlet</a:t>
            </a:r>
            <a:r>
              <a:rPr lang="zh-TW" altLang="en-US" sz="2400" i="1">
                <a:solidFill>
                  <a:srgbClr val="FF6600"/>
                </a:solidFill>
              </a:rPr>
              <a:t>名稱</a:t>
            </a:r>
            <a:r>
              <a:rPr lang="en-US" altLang="zh-TW" sz="2400">
                <a:solidFill>
                  <a:srgbClr val="FF6600"/>
                </a:solidFill>
              </a:rPr>
              <a:t>"</a:t>
            </a:r>
            <a:r>
              <a:rPr lang="en-US" altLang="zh-TW" sz="2400"/>
              <a:t>,</a:t>
            </a:r>
          </a:p>
          <a:p>
            <a:r>
              <a:rPr lang="en-US" altLang="zh-TW" sz="2400"/>
              <a:t>	urlPatterns={</a:t>
            </a:r>
            <a:r>
              <a:rPr lang="en-US" altLang="zh-TW" sz="2400">
                <a:solidFill>
                  <a:srgbClr val="FF6600"/>
                </a:solidFill>
              </a:rPr>
              <a:t>"URL</a:t>
            </a:r>
            <a:r>
              <a:rPr lang="zh-TW" altLang="en-US" sz="2400">
                <a:solidFill>
                  <a:srgbClr val="FF6600"/>
                </a:solidFill>
              </a:rPr>
              <a:t>路徑</a:t>
            </a:r>
            <a:r>
              <a:rPr lang="en-US" altLang="zh-TW" sz="2400">
                <a:solidFill>
                  <a:srgbClr val="FF6600"/>
                </a:solidFill>
              </a:rPr>
              <a:t>1", "URL</a:t>
            </a:r>
            <a:r>
              <a:rPr lang="zh-TW" altLang="en-US" sz="2400">
                <a:solidFill>
                  <a:srgbClr val="FF6600"/>
                </a:solidFill>
              </a:rPr>
              <a:t>路徑</a:t>
            </a:r>
            <a:r>
              <a:rPr lang="en-US" altLang="zh-TW" sz="2400">
                <a:solidFill>
                  <a:srgbClr val="FF6600"/>
                </a:solidFill>
              </a:rPr>
              <a:t>2"</a:t>
            </a:r>
            <a:r>
              <a:rPr lang="en-US" altLang="zh-TW" sz="2400"/>
              <a:t>})</a:t>
            </a:r>
            <a:r>
              <a:rPr lang="en-US" altLang="zh-TW"/>
              <a:t> </a:t>
            </a:r>
          </a:p>
          <a:p>
            <a:endParaRPr lang="en-US" altLang="zh-TW" b="0"/>
          </a:p>
          <a:p>
            <a:endParaRPr lang="en-US" altLang="zh-TW" b="0"/>
          </a:p>
          <a:p>
            <a:endParaRPr lang="zh-TW" altLang="en-US" b="0"/>
          </a:p>
        </p:txBody>
      </p:sp>
    </p:spTree>
    <p:extLst>
      <p:ext uri="{BB962C8B-B14F-4D97-AF65-F5344CB8AC3E}">
        <p14:creationId xmlns:p14="http://schemas.microsoft.com/office/powerpoint/2010/main" val="42741784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5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5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5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5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8" name="圖片 3" descr="螢幕快照 2015-07-28 上午11.24.48.png">
            <a:extLst>
              <a:ext uri="{FF2B5EF4-FFF2-40B4-BE49-F238E27FC236}">
                <a16:creationId xmlns:a16="http://schemas.microsoft.com/office/drawing/2014/main" id="{89860F00-6DA9-F447-A8BC-0AA9BC80D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2276872"/>
            <a:ext cx="6515534" cy="14226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60" name="文字方塊 13">
            <a:extLst>
              <a:ext uri="{FF2B5EF4-FFF2-40B4-BE49-F238E27FC236}">
                <a16:creationId xmlns:a16="http://schemas.microsoft.com/office/drawing/2014/main" id="{B77C6611-317B-EA4C-B95D-8FF56BEBA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9" y="1916771"/>
            <a:ext cx="27174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800" b="1" dirty="0" err="1">
                <a:latin typeface="Consolas" panose="020B0609020204030204" pitchFamily="49" charset="0"/>
              </a:rPr>
              <a:t>servlet.HelloServlet</a:t>
            </a:r>
            <a:endParaRPr lang="zh-TW" altLang="en-US" sz="1800" b="1" dirty="0">
              <a:latin typeface="Consolas" panose="020B0609020204030204" pitchFamily="49" charset="0"/>
            </a:endParaRPr>
          </a:p>
        </p:txBody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132BDA14-8421-D14D-93F2-DBED5EFBA0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Verdana" charset="0"/>
              </a:rPr>
              <a:t>三</a:t>
            </a:r>
            <a:r>
              <a:rPr lang="zh-TW" altLang="zh-TW" dirty="0">
                <a:latin typeface="Verdana" charset="0"/>
              </a:rPr>
              <a:t>、</a:t>
            </a:r>
            <a:r>
              <a:rPr lang="zh-TW" altLang="en-US" dirty="0">
                <a:latin typeface="Verdana" charset="0"/>
              </a:rPr>
              <a:t>使用註釋</a:t>
            </a:r>
            <a:r>
              <a:rPr lang="en-US" altLang="zh-TW" dirty="0">
                <a:latin typeface="Verdana" charset="0"/>
              </a:rPr>
              <a:t>@</a:t>
            </a:r>
            <a:r>
              <a:rPr lang="zh-TW" altLang="en-US" dirty="0">
                <a:latin typeface="Verdana" charset="0"/>
              </a:rPr>
              <a:t>配置</a:t>
            </a:r>
            <a:r>
              <a:rPr lang="en-US" altLang="zh-TW" dirty="0">
                <a:latin typeface="Verdana" charset="0"/>
              </a:rPr>
              <a:t> Servlet</a:t>
            </a:r>
            <a:endParaRPr lang="zh-TW" altLang="en-US" b="1" dirty="0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61836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>
            <a:extLst>
              <a:ext uri="{FF2B5EF4-FFF2-40B4-BE49-F238E27FC236}">
                <a16:creationId xmlns:a16="http://schemas.microsoft.com/office/drawing/2014/main" id="{C06AC463-E667-C642-A658-772220628A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TW" altLang="en-US"/>
              <a:t>綱</a:t>
            </a:r>
            <a:r>
              <a:rPr lang="en-US" altLang="zh-TW"/>
              <a:t>  </a:t>
            </a:r>
            <a:r>
              <a:rPr lang="zh-TW" altLang="en-US"/>
              <a:t>要</a:t>
            </a:r>
          </a:p>
        </p:txBody>
      </p:sp>
      <p:sp>
        <p:nvSpPr>
          <p:cNvPr id="167939" name="Rectangle 3">
            <a:extLst>
              <a:ext uri="{FF2B5EF4-FFF2-40B4-BE49-F238E27FC236}">
                <a16:creationId xmlns:a16="http://schemas.microsoft.com/office/drawing/2014/main" id="{13D59169-EF46-3A40-9765-9E3D2BDEFB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1" y="1981200"/>
            <a:ext cx="8062913" cy="41148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zh-TW" altLang="en-US" dirty="0"/>
              <a:t>一</a:t>
            </a:r>
            <a:r>
              <a:rPr lang="zh-TW" dirty="0"/>
              <a:t>、</a:t>
            </a:r>
            <a:r>
              <a:rPr lang="zh-TW" dirty="0">
                <a:solidFill>
                  <a:srgbClr val="FF0000"/>
                </a:solidFill>
              </a:rPr>
              <a:t>送出請求</a:t>
            </a:r>
            <a:r>
              <a:rPr lang="en-US" altLang="zh-TW" dirty="0">
                <a:solidFill>
                  <a:srgbClr val="FF0000"/>
                </a:solidFill>
              </a:rPr>
              <a:t> (request)</a:t>
            </a:r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二、處理</a:t>
            </a:r>
            <a:r>
              <a:rPr lang="zh-TW" dirty="0"/>
              <a:t>請求</a:t>
            </a:r>
            <a:r>
              <a:rPr lang="en-US" altLang="zh-TW" dirty="0"/>
              <a:t> (</a:t>
            </a:r>
            <a:r>
              <a:rPr lang="en-US" altLang="zh-TW" sz="2400" dirty="0" err="1"/>
              <a:t>GenericServlet</a:t>
            </a:r>
            <a:r>
              <a:rPr lang="en-US" altLang="zh-TW" sz="2400" dirty="0"/>
              <a:t> &amp; </a:t>
            </a:r>
            <a:r>
              <a:rPr lang="en-US" altLang="zh-TW" sz="2400" dirty="0" err="1"/>
              <a:t>HttpServlet</a:t>
            </a:r>
            <a:r>
              <a:rPr lang="en-US" altLang="zh-TW" dirty="0"/>
              <a:t>)</a:t>
            </a:r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三</a:t>
            </a:r>
            <a:r>
              <a:rPr lang="zh-TW" dirty="0"/>
              <a:t>、</a:t>
            </a:r>
            <a:r>
              <a:rPr lang="zh-TW" altLang="en-US" dirty="0"/>
              <a:t>實作我的第一個</a:t>
            </a:r>
            <a:r>
              <a:rPr lang="en-US" altLang="zh-TW" dirty="0"/>
              <a:t> Servlet</a:t>
            </a:r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四、分析請求</a:t>
            </a:r>
            <a:endParaRPr lang="en-US" altLang="zh-TW" dirty="0"/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五、送出回應</a:t>
            </a:r>
            <a:endParaRPr lang="en-US" altLang="zh-TW" dirty="0"/>
          </a:p>
          <a:p>
            <a:pPr>
              <a:buFont typeface="Wingdings" charset="0"/>
              <a:buNone/>
              <a:defRPr/>
            </a:pPr>
            <a:r>
              <a:rPr lang="zh-CN" altLang="en-US" dirty="0"/>
              <a:t>六、生命週期</a:t>
            </a:r>
            <a:endParaRPr lang="en-US" altLang="zh-TW" dirty="0"/>
          </a:p>
          <a:p>
            <a:pPr>
              <a:buFont typeface="Wingdings" charset="0"/>
              <a:buNone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491048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73E79A-F486-0A44-BB4B-22B23205C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@</a:t>
            </a:r>
            <a:r>
              <a:rPr kumimoji="1" lang="en-US" altLang="zh-TW" dirty="0" err="1"/>
              <a:t>WebServlet</a:t>
            </a:r>
            <a:r>
              <a:rPr kumimoji="1" lang="zh-CN" altLang="en-US" dirty="0"/>
              <a:t>屬性列表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C3D60BD-3656-954F-AEFD-F74E0EF25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8" y="1844824"/>
            <a:ext cx="8332354" cy="38884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333FB6D-AD9F-E142-8D2F-D265E6EEEA82}"/>
              </a:ext>
            </a:extLst>
          </p:cNvPr>
          <p:cNvSpPr/>
          <p:nvPr/>
        </p:nvSpPr>
        <p:spPr>
          <a:xfrm>
            <a:off x="1963072" y="5733257"/>
            <a:ext cx="81858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https://tomcat.apache.org/tomcat-9.0-doc/servletapi/javax/servlet/annotation/WebServlet.html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2155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9" name="群組 11">
            <a:extLst>
              <a:ext uri="{FF2B5EF4-FFF2-40B4-BE49-F238E27FC236}">
                <a16:creationId xmlns:a16="http://schemas.microsoft.com/office/drawing/2014/main" id="{D549ECF3-CC06-4C46-B5A8-CEFEF3252C80}"/>
              </a:ext>
            </a:extLst>
          </p:cNvPr>
          <p:cNvGrpSpPr>
            <a:grpSpLocks/>
          </p:cNvGrpSpPr>
          <p:nvPr/>
        </p:nvGrpSpPr>
        <p:grpSpPr bwMode="auto">
          <a:xfrm>
            <a:off x="2063750" y="1628775"/>
            <a:ext cx="8197850" cy="3943350"/>
            <a:chOff x="539552" y="1628800"/>
            <a:chExt cx="8197304" cy="3942680"/>
          </a:xfrm>
        </p:grpSpPr>
        <p:pic>
          <p:nvPicPr>
            <p:cNvPr id="27657" name="圖片 2" descr="螢幕快照 2015-07-28 上午11.25.15.png">
              <a:extLst>
                <a:ext uri="{FF2B5EF4-FFF2-40B4-BE49-F238E27FC236}">
                  <a16:creationId xmlns:a16="http://schemas.microsoft.com/office/drawing/2014/main" id="{7EBE9C94-17BC-BA4D-AC43-06972CE30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988840"/>
              <a:ext cx="5461000" cy="187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8" name="圖片 3" descr="螢幕快照 2015-07-28 上午11.24.48.png">
              <a:extLst>
                <a:ext uri="{FF2B5EF4-FFF2-40B4-BE49-F238E27FC236}">
                  <a16:creationId xmlns:a16="http://schemas.microsoft.com/office/drawing/2014/main" id="{89860F00-6DA9-F447-A8BC-0AA9BC80D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4149080"/>
              <a:ext cx="6515100" cy="142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659" name="文字方塊 10">
              <a:extLst>
                <a:ext uri="{FF2B5EF4-FFF2-40B4-BE49-F238E27FC236}">
                  <a16:creationId xmlns:a16="http://schemas.microsoft.com/office/drawing/2014/main" id="{413205BE-94DD-194B-AAD2-625302FAD8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5856" y="1628800"/>
              <a:ext cx="108587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800">
                  <a:latin typeface="Consolas" panose="020B0609020204030204" pitchFamily="49" charset="0"/>
                </a:rPr>
                <a:t>web.xml</a:t>
              </a:r>
              <a:endParaRPr lang="zh-TW" altLang="en-US" sz="1800">
                <a:latin typeface="Consolas" panose="020B0609020204030204" pitchFamily="49" charset="0"/>
              </a:endParaRPr>
            </a:p>
          </p:txBody>
        </p:sp>
        <p:sp>
          <p:nvSpPr>
            <p:cNvPr id="27660" name="文字方塊 13">
              <a:extLst>
                <a:ext uri="{FF2B5EF4-FFF2-40B4-BE49-F238E27FC236}">
                  <a16:creationId xmlns:a16="http://schemas.microsoft.com/office/drawing/2014/main" id="{B77C6611-317B-EA4C-B95D-8FF56BEBA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552" y="3789040"/>
              <a:ext cx="246909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800" dirty="0" err="1">
                  <a:latin typeface="Consolas" panose="020B0609020204030204" pitchFamily="49" charset="0"/>
                </a:rPr>
                <a:t>HelloServlet.class</a:t>
              </a:r>
              <a:endParaRPr lang="zh-TW" altLang="en-US" sz="1800" dirty="0">
                <a:latin typeface="Consolas" panose="020B0609020204030204" pitchFamily="49" charset="0"/>
              </a:endParaRPr>
            </a:p>
          </p:txBody>
        </p:sp>
      </p:grp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132BDA14-8421-D14D-93F2-DBED5EFBA0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Verdana" charset="0"/>
              </a:rPr>
              <a:t>三</a:t>
            </a:r>
            <a:r>
              <a:rPr lang="zh-TW" altLang="zh-TW" dirty="0">
                <a:latin typeface="Verdana" charset="0"/>
              </a:rPr>
              <a:t>、</a:t>
            </a:r>
            <a:r>
              <a:rPr lang="zh-TW" altLang="en-US" dirty="0">
                <a:latin typeface="Verdana" charset="0"/>
              </a:rPr>
              <a:t>使用註釋</a:t>
            </a:r>
            <a:r>
              <a:rPr lang="en-US" altLang="zh-TW" dirty="0">
                <a:latin typeface="Verdana" charset="0"/>
              </a:rPr>
              <a:t>@</a:t>
            </a:r>
            <a:r>
              <a:rPr lang="zh-TW" altLang="en-US" dirty="0">
                <a:latin typeface="Verdana" charset="0"/>
              </a:rPr>
              <a:t>配置</a:t>
            </a:r>
            <a:r>
              <a:rPr lang="en-US" altLang="zh-TW" dirty="0">
                <a:latin typeface="Verdana" charset="0"/>
              </a:rPr>
              <a:t> Servlet</a:t>
            </a:r>
            <a:endParaRPr lang="zh-TW" altLang="en-US" b="1" dirty="0">
              <a:latin typeface="Verdana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FAA4A10-83EA-F44C-BD05-88A3CF14FD88}"/>
              </a:ext>
            </a:extLst>
          </p:cNvPr>
          <p:cNvGrpSpPr>
            <a:grpSpLocks/>
          </p:cNvGrpSpPr>
          <p:nvPr/>
        </p:nvGrpSpPr>
        <p:grpSpPr bwMode="auto">
          <a:xfrm>
            <a:off x="4656138" y="3284539"/>
            <a:ext cx="2735262" cy="1368425"/>
            <a:chOff x="3131840" y="3284984"/>
            <a:chExt cx="2736304" cy="1368152"/>
          </a:xfrm>
        </p:grpSpPr>
        <p:cxnSp>
          <p:nvCxnSpPr>
            <p:cNvPr id="6" name="直線箭頭接點 5">
              <a:extLst>
                <a:ext uri="{FF2B5EF4-FFF2-40B4-BE49-F238E27FC236}">
                  <a16:creationId xmlns:a16="http://schemas.microsoft.com/office/drawing/2014/main" id="{4CB152D8-0789-734A-AD0F-169B5A8092C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131840" y="3284984"/>
              <a:ext cx="2160240" cy="1368152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直線箭頭接點 7">
              <a:extLst>
                <a:ext uri="{FF2B5EF4-FFF2-40B4-BE49-F238E27FC236}">
                  <a16:creationId xmlns:a16="http://schemas.microsoft.com/office/drawing/2014/main" id="{ECF5FE84-925C-D44B-ABD6-1DDC21775E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724128" y="3573016"/>
              <a:ext cx="144016" cy="1008112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D2C51A2-0984-5645-B077-1FEACB451313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404814"/>
            <a:ext cx="5113338" cy="3240087"/>
            <a:chOff x="0" y="404664"/>
            <a:chExt cx="5112568" cy="3240360"/>
          </a:xfrm>
        </p:grpSpPr>
        <p:sp>
          <p:nvSpPr>
            <p:cNvPr id="16" name="爆炸 2 15">
              <a:extLst>
                <a:ext uri="{FF2B5EF4-FFF2-40B4-BE49-F238E27FC236}">
                  <a16:creationId xmlns:a16="http://schemas.microsoft.com/office/drawing/2014/main" id="{36A80B87-D362-5442-9278-C9805D740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04664"/>
              <a:ext cx="5112568" cy="3240360"/>
            </a:xfrm>
            <a:prstGeom prst="irregularSeal2">
              <a:avLst/>
            </a:prstGeom>
            <a:solidFill>
              <a:srgbClr val="FF0000"/>
            </a:solidFill>
            <a:ln w="57150">
              <a:solidFill>
                <a:srgbClr val="FFFF00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7547546-F6E4-6C44-AF0D-81A2781A5833}"/>
                </a:ext>
              </a:extLst>
            </p:cNvPr>
            <p:cNvSpPr txBox="1"/>
            <p:nvPr/>
          </p:nvSpPr>
          <p:spPr>
            <a:xfrm>
              <a:off x="755536" y="1628729"/>
              <a:ext cx="3312614" cy="101608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TW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若</a:t>
              </a:r>
              <a:r>
                <a:rPr lang="en-US" altLang="zh-TW" sz="2000" b="1" dirty="0" err="1">
                  <a:solidFill>
                    <a:schemeClr val="bg1"/>
                  </a:solidFill>
                  <a:latin typeface="+mj-ea"/>
                  <a:ea typeface="+mj-ea"/>
                </a:rPr>
                <a:t>web.xml</a:t>
              </a:r>
              <a:r>
                <a:rPr lang="zh-TW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與</a:t>
              </a:r>
              <a:r>
                <a:rPr lang="en-US" altLang="zh-TW" sz="2000" b="1" dirty="0">
                  <a:solidFill>
                    <a:schemeClr val="bg1"/>
                  </a:solidFill>
                  <a:latin typeface="+mj-ea"/>
                  <a:ea typeface="+mj-ea"/>
                </a:rPr>
                <a:t>@</a:t>
              </a:r>
              <a:r>
                <a:rPr lang="en-US" altLang="zh-TW" sz="2000" b="1" dirty="0" err="1">
                  <a:solidFill>
                    <a:schemeClr val="bg1"/>
                  </a:solidFill>
                  <a:latin typeface="+mj-ea"/>
                  <a:ea typeface="+mj-ea"/>
                </a:rPr>
                <a:t>WebServlet</a:t>
              </a:r>
              <a:r>
                <a:rPr lang="zh-TW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產生定上的衝突，則以</a:t>
              </a:r>
              <a:r>
                <a:rPr lang="en-US" altLang="zh-TW" sz="2000" b="1" dirty="0" err="1">
                  <a:solidFill>
                    <a:schemeClr val="bg1"/>
                  </a:solidFill>
                  <a:latin typeface="+mj-ea"/>
                  <a:ea typeface="+mj-ea"/>
                </a:rPr>
                <a:t>web.xml</a:t>
              </a:r>
              <a:r>
                <a:rPr lang="zh-TW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設定為準。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8144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010E6-2925-0F4B-86E1-446104D1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>
                <a:effectLst/>
              </a:rPr>
              <a:t>metadata-complete="true"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613007-5F70-A644-88BC-00BF91F55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放置在</a:t>
            </a:r>
            <a:r>
              <a:rPr lang="en" altLang="zh-TW" dirty="0" err="1"/>
              <a:t>web.xml</a:t>
            </a:r>
            <a:r>
              <a:rPr lang="zh-TW" altLang="en-US" dirty="0"/>
              <a:t>文件中的描述符優先於基於</a:t>
            </a:r>
            <a:r>
              <a:rPr lang="en-US" altLang="zh-TW" dirty="0"/>
              <a:t>@</a:t>
            </a:r>
            <a:r>
              <a:rPr lang="zh-TW" altLang="en-US" dirty="0"/>
              <a:t>註釋的配置。</a:t>
            </a:r>
            <a:endParaRPr lang="en-US" altLang="zh-TW" dirty="0"/>
          </a:p>
          <a:p>
            <a:pPr lvl="1"/>
            <a:r>
              <a:rPr lang="zh-TW" altLang="en-US" dirty="0"/>
              <a:t>甚至可以使用</a:t>
            </a:r>
            <a:r>
              <a:rPr lang="en" altLang="zh-TW" dirty="0"/>
              <a:t>metadata-complete</a:t>
            </a:r>
            <a:r>
              <a:rPr lang="zh-TW" altLang="en-US" dirty="0"/>
              <a:t>屬性完全禁用</a:t>
            </a:r>
            <a:r>
              <a:rPr lang="en" altLang="zh-TW" dirty="0"/>
              <a:t>Servlet @</a:t>
            </a:r>
            <a:r>
              <a:rPr lang="zh-TW" altLang="en-US" dirty="0"/>
              <a:t>註釋。</a:t>
            </a:r>
            <a:endParaRPr lang="en-US" altLang="zh-TW" dirty="0"/>
          </a:p>
          <a:p>
            <a:pPr lvl="2"/>
            <a:r>
              <a:rPr lang="en" altLang="zh-TW" dirty="0"/>
              <a:t>&lt;web-app ... version="3.1" </a:t>
            </a:r>
            <a:br>
              <a:rPr lang="en" altLang="zh-TW" dirty="0"/>
            </a:br>
            <a:r>
              <a:rPr lang="en" altLang="zh-TW" dirty="0"/>
              <a:t>             metadata-complete="true"&gt; </a:t>
            </a:r>
            <a:endParaRPr lang="en-US" altLang="zh-TW" dirty="0"/>
          </a:p>
          <a:p>
            <a:pPr lvl="3"/>
            <a:r>
              <a:rPr lang="en-US" altLang="zh-TW" dirty="0"/>
              <a:t>f</a:t>
            </a:r>
            <a:r>
              <a:rPr kumimoji="1" lang="en-US" altLang="zh-TW" dirty="0"/>
              <a:t>alse (</a:t>
            </a:r>
            <a:r>
              <a:rPr kumimoji="1" lang="zh-CN" altLang="en-US" dirty="0"/>
              <a:t>預設</a:t>
            </a:r>
            <a:r>
              <a:rPr kumimoji="1" lang="en-US" altLang="zh-TW" dirty="0"/>
              <a:t>)</a:t>
            </a:r>
          </a:p>
          <a:p>
            <a:pPr lvl="3"/>
            <a:r>
              <a:rPr lang="en-US" altLang="zh-TW" dirty="0"/>
              <a:t>true </a:t>
            </a:r>
            <a:r>
              <a:rPr lang="zh-CN" altLang="en-US" dirty="0"/>
              <a:t>忽略</a:t>
            </a:r>
            <a:r>
              <a:rPr lang="en-US" altLang="zh-CN" u="sng" dirty="0"/>
              <a:t>@</a:t>
            </a:r>
            <a:r>
              <a:rPr lang="zh-CN" altLang="en-US" u="sng" dirty="0"/>
              <a:t>註釋</a:t>
            </a:r>
            <a:r>
              <a:rPr lang="zh-CN" altLang="en-US" dirty="0"/>
              <a:t>與</a:t>
            </a:r>
            <a:r>
              <a:rPr lang="en-US" altLang="zh-CN" dirty="0"/>
              <a:t> </a:t>
            </a:r>
            <a:r>
              <a:rPr lang="en" altLang="zh-CN" u="sng" dirty="0"/>
              <a:t>web-fragment.xml</a:t>
            </a:r>
            <a:r>
              <a:rPr lang="en" altLang="zh-CN" dirty="0"/>
              <a:t> </a:t>
            </a:r>
            <a:r>
              <a:rPr lang="zh-CN" altLang="en-US" dirty="0"/>
              <a:t>裡的定義</a:t>
            </a:r>
            <a:br>
              <a:rPr lang="en-US" altLang="zh-CN" dirty="0"/>
            </a:br>
            <a:r>
              <a:rPr lang="zh-CN" altLang="en-US" dirty="0"/>
              <a:t>一切以</a:t>
            </a:r>
            <a:r>
              <a:rPr lang="en-US" altLang="zh-CN" dirty="0"/>
              <a:t> </a:t>
            </a:r>
            <a:r>
              <a:rPr lang="en-US" altLang="zh-CN" dirty="0" err="1"/>
              <a:t>web.xml</a:t>
            </a:r>
            <a:r>
              <a:rPr lang="en-US" altLang="zh-CN" dirty="0"/>
              <a:t> </a:t>
            </a:r>
            <a:r>
              <a:rPr lang="zh-CN" altLang="en-US" dirty="0"/>
              <a:t>的設定為準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9420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DA4BF46F-C761-2F48-AB4B-C0CABDCE1F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TW" altLang="en-US"/>
              <a:t>綱</a:t>
            </a:r>
            <a:r>
              <a:rPr lang="en-US" altLang="zh-TW"/>
              <a:t>  </a:t>
            </a:r>
            <a:r>
              <a:rPr lang="zh-TW" altLang="en-US"/>
              <a:t>要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2BB358E1-8051-5647-AF3F-A1036BF200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1" y="1981200"/>
            <a:ext cx="8062913" cy="41148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zh-TW" altLang="en-US" dirty="0"/>
              <a:t>一</a:t>
            </a:r>
            <a:r>
              <a:rPr lang="zh-TW" dirty="0"/>
              <a:t>、送出請求</a:t>
            </a:r>
            <a:r>
              <a:rPr lang="en-US" altLang="zh-TW" dirty="0"/>
              <a:t> (request)</a:t>
            </a:r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二、處理</a:t>
            </a:r>
            <a:r>
              <a:rPr lang="zh-TW" dirty="0"/>
              <a:t>請求</a:t>
            </a:r>
            <a:r>
              <a:rPr lang="en-US" altLang="zh-TW" dirty="0"/>
              <a:t> (</a:t>
            </a:r>
            <a:r>
              <a:rPr lang="en-US" altLang="zh-TW" sz="2400" dirty="0" err="1"/>
              <a:t>GenericServlet</a:t>
            </a:r>
            <a:r>
              <a:rPr lang="en-US" altLang="zh-TW" sz="2400" dirty="0"/>
              <a:t> &amp; </a:t>
            </a:r>
            <a:r>
              <a:rPr lang="en-US" altLang="zh-TW" sz="2400" dirty="0" err="1"/>
              <a:t>HttpServlet</a:t>
            </a:r>
            <a:r>
              <a:rPr lang="en-US" altLang="zh-TW" dirty="0"/>
              <a:t>)</a:t>
            </a:r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三</a:t>
            </a:r>
            <a:r>
              <a:rPr lang="zh-TW" dirty="0"/>
              <a:t>、</a:t>
            </a:r>
            <a:r>
              <a:rPr lang="zh-TW" altLang="en-US" dirty="0"/>
              <a:t>實作我的第一個</a:t>
            </a:r>
            <a:r>
              <a:rPr lang="en-US" altLang="zh-TW" dirty="0"/>
              <a:t> Servlet</a:t>
            </a:r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四、</a:t>
            </a:r>
            <a:r>
              <a:rPr lang="zh-TW" altLang="en-US" dirty="0">
                <a:solidFill>
                  <a:srgbClr val="FF0000"/>
                </a:solidFill>
              </a:rPr>
              <a:t>分析請求</a:t>
            </a:r>
            <a:endParaRPr lang="en-US" altLang="zh-TW" dirty="0">
              <a:solidFill>
                <a:srgbClr val="FF0000"/>
              </a:solidFill>
            </a:endParaRPr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五、送出回應</a:t>
            </a:r>
            <a:endParaRPr lang="en-US" altLang="zh-TW" dirty="0"/>
          </a:p>
          <a:p>
            <a:pPr>
              <a:buNone/>
              <a:defRPr/>
            </a:pPr>
            <a:r>
              <a:rPr lang="zh-CN" altLang="en-US" dirty="0"/>
              <a:t>六、生命週期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3254600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C0D3A2B1-4F8D-CF47-9505-AD352BE4D6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376" y="836613"/>
            <a:ext cx="9669512" cy="792162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Verdana" charset="0"/>
              </a:rPr>
              <a:t>四、</a:t>
            </a:r>
            <a:r>
              <a:rPr lang="zh-TW" dirty="0">
                <a:latin typeface="Verdana" charset="0"/>
              </a:rPr>
              <a:t>分析請求</a:t>
            </a:r>
            <a:endParaRPr lang="zh-TW" altLang="en-US" b="1" dirty="0">
              <a:latin typeface="Verdana" charset="0"/>
            </a:endParaRP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D6A6D394-BCF6-6640-9C51-E0F24E8023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9377" y="1981200"/>
            <a:ext cx="9937800" cy="584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zh-TW" altLang="en-US" sz="2800" b="0" dirty="0"/>
              <a:t>利用</a:t>
            </a:r>
            <a:r>
              <a:rPr lang="en-US" altLang="zh-TW" sz="2800" b="0" dirty="0"/>
              <a:t> </a:t>
            </a:r>
            <a:r>
              <a:rPr lang="en-US" altLang="zh-TW" sz="2800" i="1" dirty="0" err="1"/>
              <a:t>ServletRequest</a:t>
            </a:r>
            <a:r>
              <a:rPr lang="en-US" altLang="zh-TW" sz="2800" b="0" dirty="0"/>
              <a:t> </a:t>
            </a:r>
            <a:r>
              <a:rPr lang="zh-TW" altLang="en-US" sz="2800" b="0" dirty="0"/>
              <a:t>所提供的方法進行分析：</a:t>
            </a:r>
          </a:p>
        </p:txBody>
      </p:sp>
      <p:graphicFrame>
        <p:nvGraphicFramePr>
          <p:cNvPr id="115792" name="Group 80">
            <a:extLst>
              <a:ext uri="{FF2B5EF4-FFF2-40B4-BE49-F238E27FC236}">
                <a16:creationId xmlns:a16="http://schemas.microsoft.com/office/drawing/2014/main" id="{4F218D02-7873-1A4E-A8F2-D46D593297F8}"/>
              </a:ext>
            </a:extLst>
          </p:cNvPr>
          <p:cNvGraphicFramePr>
            <a:graphicFrameLocks noGrp="1"/>
          </p:cNvGraphicFramePr>
          <p:nvPr/>
        </p:nvGraphicFramePr>
        <p:xfrm>
          <a:off x="2495550" y="2636839"/>
          <a:ext cx="6769100" cy="3081537"/>
        </p:xfrm>
        <a:graphic>
          <a:graphicData uri="http://schemas.openxmlformats.org/drawingml/2006/table">
            <a:tbl>
              <a:tblPr/>
              <a:tblGrid>
                <a:gridCol w="676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61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方法名稱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50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String getParameter(String name)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  <a:sym typeface="Wingdings" charset="0"/>
                        </a:rPr>
                        <a:t> </a:t>
                      </a: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取得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name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參數的內容值</a:t>
                      </a: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。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0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String[] getParameterValues(String name)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  <a:sym typeface="Wingdings" charset="0"/>
                        </a:rPr>
                        <a:t> </a:t>
                      </a: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取得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name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參數的內容值集合</a:t>
                      </a: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。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50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Enumeration </a:t>
                      </a:r>
                      <a:r>
                        <a:rPr kumimoji="1" lang="en-US" altLang="zh-TW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getParameterNames</a:t>
                      </a:r>
                      <a:r>
                        <a:rPr kumimoji="1" lang="en-US" altLang="zh-TW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  <a:sym typeface="Wingdings" charset="0"/>
                        </a:rPr>
                        <a:t> </a:t>
                      </a: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  <a:sym typeface="Wingdings" charset="0"/>
                        </a:rPr>
                        <a:t>取的所有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  <a:sym typeface="Wingdings" charset="0"/>
                        </a:rPr>
                        <a:t> </a:t>
                      </a:r>
                      <a:r>
                        <a:rPr kumimoji="1" lang="en-US" altLang="zh-TW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  <a:sym typeface="Wingdings" charset="0"/>
                        </a:rPr>
                        <a:t>client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  <a:sym typeface="Wingdings" charset="0"/>
                        </a:rPr>
                        <a:t> </a:t>
                      </a: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  <a:sym typeface="Wingdings" charset="0"/>
                        </a:rPr>
                        <a:t>所送來的參數名稱</a:t>
                      </a:r>
                      <a:r>
                        <a:rPr kumimoji="1" lang="zh-TW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  <a:sym typeface="Wingdings" charset="0"/>
                        </a:rPr>
                        <a:t>。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844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5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FBF99F3D-8CF2-2D42-B9DA-4BC9A79A48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376" y="609600"/>
            <a:ext cx="9960024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Verdana" charset="0"/>
              </a:rPr>
              <a:t>四、</a:t>
            </a:r>
            <a:r>
              <a:rPr lang="zh-TW" dirty="0">
                <a:latin typeface="Verdana" charset="0"/>
              </a:rPr>
              <a:t>分析請求</a:t>
            </a:r>
            <a:endParaRPr lang="zh-TW" altLang="en-US" dirty="0">
              <a:latin typeface="Verdana" charset="0"/>
            </a:endParaRP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1A2EB550-41E7-1A41-8E4A-6E18A3BF155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79376" y="1773239"/>
            <a:ext cx="5610274" cy="433387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  <a:defRPr/>
            </a:pPr>
            <a:r>
              <a:rPr lang="en-US" altLang="zh-TW" sz="2400" i="1" dirty="0"/>
              <a:t>HTML Form</a:t>
            </a:r>
            <a:r>
              <a:rPr lang="zh-TW" altLang="en-US" sz="2400" dirty="0"/>
              <a:t>：</a:t>
            </a:r>
          </a:p>
        </p:txBody>
      </p:sp>
      <p:pic>
        <p:nvPicPr>
          <p:cNvPr id="129028" name="Picture 4">
            <a:extLst>
              <a:ext uri="{FF2B5EF4-FFF2-40B4-BE49-F238E27FC236}">
                <a16:creationId xmlns:a16="http://schemas.microsoft.com/office/drawing/2014/main" id="{61F1C597-AE31-9349-9D79-4FE96EE0E83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9377" y="2276476"/>
            <a:ext cx="8568951" cy="3971924"/>
          </a:xfrm>
        </p:spPr>
      </p:pic>
    </p:spTree>
    <p:extLst>
      <p:ext uri="{BB962C8B-B14F-4D97-AF65-F5344CB8AC3E}">
        <p14:creationId xmlns:p14="http://schemas.microsoft.com/office/powerpoint/2010/main" val="22206461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9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00" name="Oval 28">
            <a:extLst>
              <a:ext uri="{FF2B5EF4-FFF2-40B4-BE49-F238E27FC236}">
                <a16:creationId xmlns:a16="http://schemas.microsoft.com/office/drawing/2014/main" id="{43F4D67E-D292-164A-A645-F9EF1DEE3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000" y="3950519"/>
            <a:ext cx="2663825" cy="1368425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1098" name="Oval 26">
            <a:extLst>
              <a:ext uri="{FF2B5EF4-FFF2-40B4-BE49-F238E27FC236}">
                <a16:creationId xmlns:a16="http://schemas.microsoft.com/office/drawing/2014/main" id="{21FAAA0E-79DD-3E49-A063-725BE9416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125" y="2942455"/>
            <a:ext cx="1584325" cy="719138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6BF5E0E6-5B41-094F-A60C-1F20F6B131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377" y="836613"/>
            <a:ext cx="9669512" cy="792162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Verdana" charset="0"/>
              </a:rPr>
              <a:t>四、</a:t>
            </a:r>
            <a:r>
              <a:rPr lang="zh-TW" dirty="0">
                <a:latin typeface="Verdana" charset="0"/>
              </a:rPr>
              <a:t>分析請求</a:t>
            </a:r>
            <a:endParaRPr lang="zh-TW" altLang="en-US" dirty="0">
              <a:latin typeface="Verdana" charset="0"/>
            </a:endParaRPr>
          </a:p>
        </p:txBody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FCBFD298-E45E-5D4D-B1CA-77992F6867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9377" y="1557338"/>
            <a:ext cx="9501236" cy="584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altLang="zh-TW" sz="2400" i="1" dirty="0"/>
              <a:t>HTML code</a:t>
            </a:r>
            <a:r>
              <a:rPr lang="zh-TW" altLang="en-US" dirty="0"/>
              <a:t>：</a:t>
            </a:r>
          </a:p>
        </p:txBody>
      </p:sp>
      <p:graphicFrame>
        <p:nvGraphicFramePr>
          <p:cNvPr id="131097" name="Group 25">
            <a:extLst>
              <a:ext uri="{FF2B5EF4-FFF2-40B4-BE49-F238E27FC236}">
                <a16:creationId xmlns:a16="http://schemas.microsoft.com/office/drawing/2014/main" id="{F286AFE1-7F0B-CA48-BD23-26885A93603C}"/>
              </a:ext>
            </a:extLst>
          </p:cNvPr>
          <p:cNvGraphicFramePr>
            <a:graphicFrameLocks noGrp="1"/>
          </p:cNvGraphicFramePr>
          <p:nvPr/>
        </p:nvGraphicFramePr>
        <p:xfrm>
          <a:off x="2183432" y="2128963"/>
          <a:ext cx="7056958" cy="4005263"/>
        </p:xfrm>
        <a:graphic>
          <a:graphicData uri="http://schemas.openxmlformats.org/drawingml/2006/table">
            <a:tbl>
              <a:tblPr/>
              <a:tblGrid>
                <a:gridCol w="7056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05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&lt;HEAD&gt;&lt;TITLE&gt;Form&lt;/TITLE&gt;&lt;/HEAD&gt;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     &lt;Form METHOD="POST" ACTION="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./servlet/</a:t>
                      </a:r>
                      <a:r>
                        <a:rPr kumimoji="1" lang="en-US" altLang="zh-TW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QuesServlet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"&gt;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     &lt;table border="1"&gt;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     &lt;</a:t>
                      </a:r>
                      <a:r>
                        <a:rPr kumimoji="1" lang="en-US" altLang="zh-TW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tr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&gt;&lt;td&gt;</a:t>
                      </a:r>
                      <a:r>
                        <a:rPr kumimoji="1" lang="zh-TW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姓名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: &lt;/td&gt;&lt;td&gt;&lt;Input type="text" name="</a:t>
                      </a:r>
                      <a:r>
                        <a:rPr kumimoji="1" lang="en-US" altLang="zh-TW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myName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"&gt;&lt;/td&gt;&lt;/</a:t>
                      </a:r>
                      <a:r>
                        <a:rPr kumimoji="1" lang="en-US" altLang="zh-TW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tr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     &lt;</a:t>
                      </a:r>
                      <a:r>
                        <a:rPr kumimoji="1" lang="en-US" altLang="zh-TW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tr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         &lt;td </a:t>
                      </a:r>
                      <a:r>
                        <a:rPr kumimoji="1" lang="en-US" altLang="zh-TW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valign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="top"&gt;</a:t>
                      </a:r>
                      <a:r>
                        <a:rPr kumimoji="1" lang="zh-TW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程式語言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: &lt;/td&gt;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         &lt;td&gt;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             &lt;input type="checkbox" name="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program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" value="Java"&gt; Java &lt;</a:t>
                      </a:r>
                      <a:r>
                        <a:rPr kumimoji="1" lang="en-US" altLang="zh-TW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br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             &lt;input type="checkbox" name="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program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" value="VB"&gt; VB &lt;</a:t>
                      </a:r>
                      <a:r>
                        <a:rPr kumimoji="1" lang="en-US" altLang="zh-TW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br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             &lt;input type="checkbox" name="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program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" value="C"&gt; C &lt;</a:t>
                      </a:r>
                      <a:r>
                        <a:rPr kumimoji="1" lang="en-US" altLang="zh-TW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br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             &lt;input type="checkbox" name="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program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" value="C#"&gt; C# &lt;</a:t>
                      </a:r>
                      <a:r>
                        <a:rPr kumimoji="1" lang="en-US" altLang="zh-TW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br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             &lt;input type="checkbox" name="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program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" value="Perl"&gt; Perl &lt;</a:t>
                      </a:r>
                      <a:r>
                        <a:rPr kumimoji="1" lang="en-US" altLang="zh-TW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br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         &lt;/td&gt;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     &lt;/</a:t>
                      </a:r>
                      <a:r>
                        <a:rPr kumimoji="1" lang="en-US" altLang="zh-TW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tr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     &lt;</a:t>
                      </a:r>
                      <a:r>
                        <a:rPr kumimoji="1" lang="en-US" altLang="zh-TW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tr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&gt; &lt;td </a:t>
                      </a:r>
                      <a:r>
                        <a:rPr kumimoji="1" lang="en-US" altLang="zh-TW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colspan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="2"&gt;&lt;input type="submit"&gt;&lt;/td&gt;&lt;/</a:t>
                      </a:r>
                      <a:r>
                        <a:rPr kumimoji="1" lang="en-US" altLang="zh-TW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tr</a:t>
                      </a: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     &lt;/table&gt;&lt;/Form&gt;&lt;/BODY&gt;&lt;/HTML&gt;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1099" name="AutoShape 27">
            <a:extLst>
              <a:ext uri="{FF2B5EF4-FFF2-40B4-BE49-F238E27FC236}">
                <a16:creationId xmlns:a16="http://schemas.microsoft.com/office/drawing/2014/main" id="{560EE54B-A85C-1C49-B683-D2D1E6958282}"/>
              </a:ext>
            </a:extLst>
          </p:cNvPr>
          <p:cNvSpPr>
            <a:spLocks/>
          </p:cNvSpPr>
          <p:nvPr/>
        </p:nvSpPr>
        <p:spPr bwMode="auto">
          <a:xfrm>
            <a:off x="4091074" y="2294756"/>
            <a:ext cx="2947988" cy="403225"/>
          </a:xfrm>
          <a:prstGeom prst="borderCallout2">
            <a:avLst>
              <a:gd name="adj1" fmla="val 28347"/>
              <a:gd name="adj2" fmla="val 102583"/>
              <a:gd name="adj3" fmla="val 28347"/>
              <a:gd name="adj4" fmla="val 104093"/>
              <a:gd name="adj5" fmla="val 158662"/>
              <a:gd name="adj6" fmla="val 10570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調用</a:t>
            </a:r>
            <a:r>
              <a:rPr lang="en-US" altLang="zh-TW" sz="1800" b="1" i="1" dirty="0">
                <a:latin typeface="Verdana" charset="0"/>
              </a:rPr>
              <a:t> </a:t>
            </a:r>
            <a:r>
              <a:rPr lang="en-US" altLang="zh-TW" sz="1800" b="1" i="1" dirty="0" err="1">
                <a:solidFill>
                  <a:srgbClr val="FF0000"/>
                </a:solidFill>
                <a:latin typeface="Verdana" charset="0"/>
              </a:rPr>
              <a:t>getParameter</a:t>
            </a:r>
            <a:r>
              <a:rPr lang="en-US" altLang="zh-TW" sz="1800" b="1" i="1" dirty="0">
                <a:solidFill>
                  <a:srgbClr val="FF0000"/>
                </a:solidFill>
                <a:latin typeface="Verdana" charset="0"/>
              </a:rPr>
              <a:t>()</a:t>
            </a:r>
          </a:p>
        </p:txBody>
      </p:sp>
      <p:sp>
        <p:nvSpPr>
          <p:cNvPr id="131101" name="AutoShape 29">
            <a:extLst>
              <a:ext uri="{FF2B5EF4-FFF2-40B4-BE49-F238E27FC236}">
                <a16:creationId xmlns:a16="http://schemas.microsoft.com/office/drawing/2014/main" id="{DA9B11D2-8CBA-CF4A-9DFD-A6F2B0D3BAC2}"/>
              </a:ext>
            </a:extLst>
          </p:cNvPr>
          <p:cNvSpPr>
            <a:spLocks/>
          </p:cNvSpPr>
          <p:nvPr/>
        </p:nvSpPr>
        <p:spPr bwMode="auto">
          <a:xfrm>
            <a:off x="6672264" y="5516563"/>
            <a:ext cx="3748087" cy="360362"/>
          </a:xfrm>
          <a:prstGeom prst="borderCallout2">
            <a:avLst>
              <a:gd name="adj1" fmla="val 31718"/>
              <a:gd name="adj2" fmla="val -2032"/>
              <a:gd name="adj3" fmla="val 31718"/>
              <a:gd name="adj4" fmla="val -3981"/>
              <a:gd name="adj5" fmla="val -45815"/>
              <a:gd name="adj6" fmla="val -5972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調用</a:t>
            </a:r>
            <a:r>
              <a:rPr lang="en-US" altLang="zh-TW" sz="1800" b="1" i="1" dirty="0">
                <a:latin typeface="Verdana" charset="0"/>
              </a:rPr>
              <a:t> </a:t>
            </a:r>
            <a:r>
              <a:rPr lang="en-US" altLang="zh-TW" sz="1800" b="1" i="1" dirty="0" err="1">
                <a:solidFill>
                  <a:srgbClr val="FF0000"/>
                </a:solidFill>
                <a:latin typeface="Verdana" charset="0"/>
              </a:rPr>
              <a:t>getParameterValues</a:t>
            </a:r>
            <a:r>
              <a:rPr lang="en-US" altLang="zh-TW" sz="1800" b="1" i="1" dirty="0">
                <a:solidFill>
                  <a:srgbClr val="FF0000"/>
                </a:solidFill>
                <a:latin typeface="Verdana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512720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100" grpId="0" animBg="1"/>
      <p:bldP spid="131098" grpId="0" animBg="1"/>
      <p:bldP spid="131099" grpId="0" animBg="1"/>
      <p:bldP spid="13110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52F64758-DA1C-7542-B03B-4C25E96C32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Verdana" charset="0"/>
              </a:rPr>
              <a:t>四、</a:t>
            </a:r>
            <a:r>
              <a:rPr lang="zh-TW" dirty="0">
                <a:latin typeface="Verdana" charset="0"/>
              </a:rPr>
              <a:t>分析請求</a:t>
            </a:r>
            <a:endParaRPr lang="zh-TW" altLang="en-US" dirty="0">
              <a:latin typeface="Verdana" charset="0"/>
            </a:endParaRP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19017217-8C6B-3247-8A3B-0617BE26EB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051" y="1844675"/>
            <a:ext cx="10033445" cy="4281488"/>
          </a:xfrm>
        </p:spPr>
        <p:txBody>
          <a:bodyPr/>
          <a:lstStyle/>
          <a:p>
            <a:r>
              <a:rPr lang="zh-TW" altLang="en-US" b="0" dirty="0"/>
              <a:t>抓取</a:t>
            </a:r>
            <a:r>
              <a:rPr lang="en-US" altLang="zh-TW" dirty="0"/>
              <a:t> </a:t>
            </a:r>
            <a:r>
              <a:rPr lang="zh-TW" altLang="en-US" dirty="0"/>
              <a:t>“</a:t>
            </a:r>
            <a:r>
              <a:rPr lang="en-US" altLang="zh-TW" i="1" dirty="0" err="1"/>
              <a:t>myName</a:t>
            </a:r>
            <a:r>
              <a:rPr lang="zh-TW" altLang="en-US" dirty="0"/>
              <a:t>”</a:t>
            </a:r>
            <a:r>
              <a:rPr lang="en-US" altLang="zh-TW" dirty="0"/>
              <a:t> </a:t>
            </a:r>
            <a:r>
              <a:rPr lang="zh-TW" altLang="en-US" b="0" dirty="0"/>
              <a:t>變數內容：</a:t>
            </a:r>
            <a:endParaRPr lang="en-US" altLang="zh-TW" b="0" dirty="0"/>
          </a:p>
          <a:p>
            <a:pPr lvl="1"/>
            <a:r>
              <a:rPr lang="en-US" altLang="zh-TW" sz="2800" i="1" dirty="0"/>
              <a:t>String </a:t>
            </a:r>
            <a:r>
              <a:rPr lang="en-US" altLang="zh-TW" sz="2800" i="1" dirty="0" err="1"/>
              <a:t>myName</a:t>
            </a:r>
            <a:r>
              <a:rPr lang="en-US" altLang="zh-TW" sz="2800" i="1" dirty="0"/>
              <a:t> =</a:t>
            </a:r>
            <a:br>
              <a:rPr lang="en-US" altLang="zh-TW" sz="2800" i="1" dirty="0"/>
            </a:br>
            <a:r>
              <a:rPr lang="en-US" altLang="zh-TW" sz="2800" i="1" dirty="0"/>
              <a:t>    </a:t>
            </a:r>
            <a:r>
              <a:rPr lang="en-US" altLang="zh-TW" sz="2800" i="1" dirty="0" err="1"/>
              <a:t>req.getParameter</a:t>
            </a:r>
            <a:r>
              <a:rPr lang="en-US" altLang="zh-TW" sz="2800" i="1" dirty="0"/>
              <a:t>("</a:t>
            </a:r>
            <a:r>
              <a:rPr lang="en-US" altLang="zh-TW" sz="2800" i="1" dirty="0" err="1"/>
              <a:t>myName</a:t>
            </a:r>
            <a:r>
              <a:rPr lang="en-US" altLang="zh-TW" sz="2800" i="1" dirty="0"/>
              <a:t>");</a:t>
            </a:r>
          </a:p>
          <a:p>
            <a:pPr lvl="1">
              <a:buFont typeface="Times New Roman" panose="02020603050405020304" pitchFamily="18" charset="0"/>
              <a:buNone/>
            </a:pPr>
            <a:endParaRPr lang="en-US" altLang="zh-TW" b="1" i="1" dirty="0"/>
          </a:p>
          <a:p>
            <a:r>
              <a:rPr lang="zh-TW" altLang="en-US" b="0" dirty="0"/>
              <a:t>抓取</a:t>
            </a:r>
            <a:r>
              <a:rPr lang="en-US" altLang="zh-TW" dirty="0"/>
              <a:t> </a:t>
            </a:r>
            <a:r>
              <a:rPr lang="zh-TW" altLang="en-US" dirty="0"/>
              <a:t>“</a:t>
            </a:r>
            <a:r>
              <a:rPr lang="en-US" altLang="zh-TW" i="1" dirty="0"/>
              <a:t>program</a:t>
            </a:r>
            <a:r>
              <a:rPr lang="zh-TW" altLang="en-US" dirty="0"/>
              <a:t>”</a:t>
            </a:r>
            <a:r>
              <a:rPr lang="en-US" altLang="zh-TW" dirty="0"/>
              <a:t> </a:t>
            </a:r>
            <a:r>
              <a:rPr lang="zh-TW" altLang="en-US" b="0" dirty="0"/>
              <a:t>變數內容：</a:t>
            </a:r>
            <a:endParaRPr lang="en-US" altLang="zh-TW" b="0" dirty="0"/>
          </a:p>
          <a:p>
            <a:pPr lvl="1"/>
            <a:r>
              <a:rPr lang="en-US" altLang="zh-TW" sz="2800" i="1" dirty="0"/>
              <a:t>String[] program =</a:t>
            </a:r>
            <a:br>
              <a:rPr lang="en-US" altLang="zh-TW" sz="2800" i="1" dirty="0"/>
            </a:br>
            <a:r>
              <a:rPr lang="en-US" altLang="zh-TW" sz="2800" i="1" dirty="0"/>
              <a:t>    </a:t>
            </a:r>
            <a:r>
              <a:rPr lang="en-US" altLang="zh-TW" sz="2800" i="1" dirty="0" err="1"/>
              <a:t>req.getParameterValues</a:t>
            </a:r>
            <a:r>
              <a:rPr lang="en-US" altLang="zh-TW" sz="2800" i="1" dirty="0"/>
              <a:t>("program");</a:t>
            </a:r>
          </a:p>
          <a:p>
            <a:pPr lvl="2"/>
            <a:r>
              <a:rPr lang="zh-TW" altLang="en-US" dirty="0"/>
              <a:t>利用</a:t>
            </a:r>
            <a:r>
              <a:rPr lang="en-US" altLang="zh-TW" dirty="0"/>
              <a:t> </a:t>
            </a:r>
            <a:r>
              <a:rPr lang="en-US" altLang="zh-TW" b="1" i="1" dirty="0"/>
              <a:t>for-loop</a:t>
            </a:r>
            <a:r>
              <a:rPr lang="en-US" altLang="zh-TW" dirty="0"/>
              <a:t> </a:t>
            </a:r>
            <a:r>
              <a:rPr lang="zh-TW" altLang="en-US" dirty="0"/>
              <a:t>將陣列裡面的內容依序取出。</a:t>
            </a:r>
          </a:p>
        </p:txBody>
      </p:sp>
    </p:spTree>
    <p:extLst>
      <p:ext uri="{BB962C8B-B14F-4D97-AF65-F5344CB8AC3E}">
        <p14:creationId xmlns:p14="http://schemas.microsoft.com/office/powerpoint/2010/main" val="4237112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D36D33-E741-A346-880F-F9E4C6A9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Verdana" charset="0"/>
              </a:rPr>
              <a:t>四、</a:t>
            </a:r>
            <a:r>
              <a:rPr lang="zh-TW" altLang="zh-TW" dirty="0">
                <a:latin typeface="Verdana" charset="0"/>
              </a:rPr>
              <a:t>分析請求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969159-798B-2846-89BB-15D83EA77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觀察提交表單</a:t>
            </a:r>
            <a:r>
              <a:rPr kumimoji="1" lang="en-US" altLang="zh-TW" dirty="0"/>
              <a:t>Get</a:t>
            </a:r>
            <a:r>
              <a:rPr kumimoji="1" lang="zh-CN" altLang="en-US" dirty="0"/>
              <a:t>與</a:t>
            </a:r>
            <a:r>
              <a:rPr kumimoji="1" lang="en-US" altLang="zh-CN" dirty="0"/>
              <a:t>Post</a:t>
            </a:r>
            <a:r>
              <a:rPr kumimoji="1" lang="zh-TW" altLang="en-US" dirty="0"/>
              <a:t>有何異同？</a:t>
            </a:r>
            <a:endParaRPr lang="en-US" altLang="zh-TW" dirty="0"/>
          </a:p>
          <a:p>
            <a:pPr lvl="1"/>
            <a:r>
              <a:rPr kumimoji="1" lang="en-US" altLang="zh-TW" dirty="0"/>
              <a:t>&lt;form method=</a:t>
            </a:r>
            <a:r>
              <a:rPr lang="en-US" altLang="zh-TW" dirty="0"/>
              <a:t>"</a:t>
            </a:r>
            <a:r>
              <a:rPr kumimoji="1" lang="en-US" altLang="zh-TW" dirty="0">
                <a:solidFill>
                  <a:srgbClr val="CC0000"/>
                </a:solidFill>
              </a:rPr>
              <a:t>Get</a:t>
            </a:r>
            <a:r>
              <a:rPr lang="en-US" altLang="zh-TW" dirty="0"/>
              <a:t>" ...&gt;</a:t>
            </a:r>
          </a:p>
          <a:p>
            <a:pPr lvl="1"/>
            <a:r>
              <a:rPr lang="en-US" altLang="zh-TW" dirty="0"/>
              <a:t>&lt;form method="</a:t>
            </a:r>
            <a:r>
              <a:rPr lang="en-US" altLang="zh-TW" dirty="0">
                <a:solidFill>
                  <a:srgbClr val="CC0000"/>
                </a:solidFill>
              </a:rPr>
              <a:t>Post</a:t>
            </a:r>
            <a:r>
              <a:rPr lang="en-US" altLang="zh-TW" dirty="0"/>
              <a:t>" ...&gt;</a:t>
            </a:r>
          </a:p>
          <a:p>
            <a:pPr lvl="1"/>
            <a:endParaRPr kumimoji="1" lang="en-US" altLang="zh-TW" dirty="0"/>
          </a:p>
          <a:p>
            <a:pPr marL="457200" lvl="1" indent="0">
              <a:buNone/>
            </a:pPr>
            <a:r>
              <a:rPr lang="zh-TW" altLang="en-US" sz="2000" dirty="0">
                <a:solidFill>
                  <a:schemeClr val="tx1"/>
                </a:solidFill>
              </a:rPr>
              <a:t>無論此請求中使用的特定</a:t>
            </a:r>
            <a:r>
              <a:rPr lang="en-US" altLang="zh-TW" sz="2000" dirty="0">
                <a:solidFill>
                  <a:schemeClr val="tx1"/>
                </a:solidFill>
              </a:rPr>
              <a:t>HTTP</a:t>
            </a:r>
            <a:r>
              <a:rPr lang="zh-TW" altLang="en-US" sz="2000" dirty="0">
                <a:solidFill>
                  <a:schemeClr val="tx1"/>
                </a:solidFill>
              </a:rPr>
              <a:t>方法如何，</a:t>
            </a:r>
            <a:r>
              <a:rPr lang="en-US" altLang="zh-TW" sz="2000" dirty="0" err="1">
                <a:solidFill>
                  <a:schemeClr val="tx1"/>
                </a:solidFill>
              </a:rPr>
              <a:t>HTTPServletRequest</a:t>
            </a:r>
            <a:r>
              <a:rPr lang="zh-TW" altLang="en-US" sz="2000" dirty="0">
                <a:solidFill>
                  <a:schemeClr val="tx1"/>
                </a:solidFill>
              </a:rPr>
              <a:t>對像都將以相同的方式向您顯示此參數。</a:t>
            </a:r>
            <a:br>
              <a:rPr lang="en-US" altLang="zh-TW" sz="2000" dirty="0">
                <a:solidFill>
                  <a:schemeClr val="tx1"/>
                </a:solidFill>
              </a:rPr>
            </a:br>
            <a:r>
              <a:rPr lang="zh-TW" altLang="en-US" sz="2000" dirty="0">
                <a:solidFill>
                  <a:schemeClr val="tx1"/>
                </a:solidFill>
              </a:rPr>
              <a:t>參數的存在並不一定意味著它實際上具有非空或有效值。因此，在使用參數值之前，首先</a:t>
            </a:r>
            <a:r>
              <a:rPr lang="zh-TW" altLang="en-US" sz="2000" dirty="0">
                <a:solidFill>
                  <a:srgbClr val="CC0000"/>
                </a:solidFill>
              </a:rPr>
              <a:t>驗證</a:t>
            </a:r>
            <a:r>
              <a:rPr lang="zh-TW" altLang="en-US" sz="2000" dirty="0">
                <a:solidFill>
                  <a:schemeClr val="tx1"/>
                </a:solidFill>
              </a:rPr>
              <a:t>它們是很重要的。</a:t>
            </a:r>
            <a:br>
              <a:rPr lang="en-US" altLang="zh-TW" sz="2000" dirty="0">
                <a:solidFill>
                  <a:schemeClr val="tx1"/>
                </a:solidFill>
              </a:rPr>
            </a:br>
            <a:r>
              <a:rPr lang="en-US" altLang="zh-TW" sz="2000" dirty="0">
                <a:solidFill>
                  <a:schemeClr val="tx1"/>
                </a:solidFill>
              </a:rPr>
              <a:t>HTTP</a:t>
            </a:r>
            <a:r>
              <a:rPr lang="zh-TW" altLang="en-US" sz="2000" dirty="0">
                <a:solidFill>
                  <a:schemeClr val="tx1"/>
                </a:solidFill>
              </a:rPr>
              <a:t>協議將所有參數作為</a:t>
            </a:r>
            <a:r>
              <a:rPr lang="zh-TW" altLang="en-US" sz="2000" dirty="0">
                <a:solidFill>
                  <a:srgbClr val="CC0000"/>
                </a:solidFill>
              </a:rPr>
              <a:t>字串傳輸</a:t>
            </a:r>
            <a:r>
              <a:rPr lang="zh-TW" altLang="en-US" sz="2000" dirty="0">
                <a:solidFill>
                  <a:schemeClr val="tx1"/>
                </a:solidFill>
              </a:rPr>
              <a:t>，因此您可能必須解析值並轉換數據類型。</a:t>
            </a:r>
          </a:p>
        </p:txBody>
      </p:sp>
    </p:spTree>
    <p:extLst>
      <p:ext uri="{BB962C8B-B14F-4D97-AF65-F5344CB8AC3E}">
        <p14:creationId xmlns:p14="http://schemas.microsoft.com/office/powerpoint/2010/main" val="462387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8FD59FD6-27EA-1E47-917E-65E9D0909D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TW" altLang="en-US"/>
              <a:t>綱</a:t>
            </a:r>
            <a:r>
              <a:rPr lang="en-US" altLang="zh-TW"/>
              <a:t>  </a:t>
            </a:r>
            <a:r>
              <a:rPr lang="zh-TW" altLang="en-US"/>
              <a:t>要</a:t>
            </a:r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69CE9FA3-CEEC-8B41-BA91-CAF15A7DB3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1" y="1981200"/>
            <a:ext cx="8062913" cy="41148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zh-TW" altLang="en-US" dirty="0"/>
              <a:t>一</a:t>
            </a:r>
            <a:r>
              <a:rPr lang="zh-TW" dirty="0"/>
              <a:t>、送出請求</a:t>
            </a:r>
            <a:r>
              <a:rPr lang="en-US" altLang="zh-TW" dirty="0"/>
              <a:t> (request)</a:t>
            </a:r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二、處理</a:t>
            </a:r>
            <a:r>
              <a:rPr lang="zh-TW" dirty="0"/>
              <a:t>請求</a:t>
            </a:r>
            <a:r>
              <a:rPr lang="en-US" altLang="zh-TW" dirty="0"/>
              <a:t> (</a:t>
            </a:r>
            <a:r>
              <a:rPr lang="en-US" altLang="zh-TW" sz="2400" dirty="0" err="1"/>
              <a:t>GenericServlet</a:t>
            </a:r>
            <a:r>
              <a:rPr lang="en-US" altLang="zh-TW" sz="2400" dirty="0"/>
              <a:t> &amp; </a:t>
            </a:r>
            <a:r>
              <a:rPr lang="en-US" altLang="zh-TW" sz="2400" dirty="0" err="1"/>
              <a:t>HttpServlet</a:t>
            </a:r>
            <a:r>
              <a:rPr lang="en-US" altLang="zh-TW" dirty="0"/>
              <a:t>)</a:t>
            </a:r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三</a:t>
            </a:r>
            <a:r>
              <a:rPr lang="zh-TW" dirty="0"/>
              <a:t>、</a:t>
            </a:r>
            <a:r>
              <a:rPr lang="zh-TW" altLang="en-US" dirty="0"/>
              <a:t>實作我的第一個</a:t>
            </a:r>
            <a:r>
              <a:rPr lang="en-US" altLang="zh-TW" dirty="0"/>
              <a:t> Servlet</a:t>
            </a:r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四、分析請求</a:t>
            </a:r>
            <a:endParaRPr lang="en-US" altLang="zh-TW" dirty="0"/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五、</a:t>
            </a:r>
            <a:r>
              <a:rPr lang="zh-TW" altLang="en-US" dirty="0">
                <a:solidFill>
                  <a:srgbClr val="FF0000"/>
                </a:solidFill>
              </a:rPr>
              <a:t>送出回應</a:t>
            </a:r>
            <a:endParaRPr lang="en-US" altLang="zh-TW" dirty="0">
              <a:solidFill>
                <a:srgbClr val="FF0000"/>
              </a:solidFill>
            </a:endParaRPr>
          </a:p>
          <a:p>
            <a:pPr>
              <a:buNone/>
              <a:defRPr/>
            </a:pPr>
            <a:r>
              <a:rPr lang="zh-CN" altLang="en-US" dirty="0"/>
              <a:t>六、生命週期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6018149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C5C9ED-4FD1-BF42-816C-512BE8865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Java Web</a:t>
            </a:r>
            <a:r>
              <a:rPr lang="zh-TW" altLang="en-US" dirty="0"/>
              <a:t>應用程序的目錄結構</a:t>
            </a:r>
            <a:endParaRPr kumimoji="1" lang="zh-TW" altLang="en-US" dirty="0"/>
          </a:p>
        </p:txBody>
      </p:sp>
      <p:pic>
        <p:nvPicPr>
          <p:cNvPr id="17410" name="Picture 2" descr="Web Application Directory">
            <a:extLst>
              <a:ext uri="{FF2B5EF4-FFF2-40B4-BE49-F238E27FC236}">
                <a16:creationId xmlns:a16="http://schemas.microsoft.com/office/drawing/2014/main" id="{228EBC7E-1D3A-F448-B383-B716251BF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746" y="1844824"/>
            <a:ext cx="52578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直線圖說文字 1 3">
            <a:extLst>
              <a:ext uri="{FF2B5EF4-FFF2-40B4-BE49-F238E27FC236}">
                <a16:creationId xmlns:a16="http://schemas.microsoft.com/office/drawing/2014/main" id="{83715AC1-5440-BD44-8E5D-2ED6B03B60A0}"/>
              </a:ext>
            </a:extLst>
          </p:cNvPr>
          <p:cNvSpPr/>
          <p:nvPr/>
        </p:nvSpPr>
        <p:spPr>
          <a:xfrm>
            <a:off x="6869878" y="3284984"/>
            <a:ext cx="3384376" cy="504056"/>
          </a:xfrm>
          <a:prstGeom prst="borderCallout1">
            <a:avLst>
              <a:gd name="adj1" fmla="val 18750"/>
              <a:gd name="adj2" fmla="val -8333"/>
              <a:gd name="adj3" fmla="val 56967"/>
              <a:gd name="adj4" fmla="val -2758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1200" dirty="0"/>
              <a:t>classes </a:t>
            </a:r>
            <a:r>
              <a:rPr lang="zh-TW" altLang="en-US" sz="1200" dirty="0"/>
              <a:t>目錄包含所有已編譯的 </a:t>
            </a:r>
            <a:r>
              <a:rPr lang="en" altLang="zh-TW" sz="1200" dirty="0"/>
              <a:t>Java </a:t>
            </a:r>
            <a:r>
              <a:rPr lang="zh-TW" altLang="en-US" sz="1200" dirty="0"/>
              <a:t>類</a:t>
            </a:r>
          </a:p>
        </p:txBody>
      </p:sp>
      <p:sp>
        <p:nvSpPr>
          <p:cNvPr id="6" name="直線圖說文字 1 5">
            <a:extLst>
              <a:ext uri="{FF2B5EF4-FFF2-40B4-BE49-F238E27FC236}">
                <a16:creationId xmlns:a16="http://schemas.microsoft.com/office/drawing/2014/main" id="{F19C24DD-C3F5-A746-B53B-58F340AF8687}"/>
              </a:ext>
            </a:extLst>
          </p:cNvPr>
          <p:cNvSpPr/>
          <p:nvPr/>
        </p:nvSpPr>
        <p:spPr>
          <a:xfrm>
            <a:off x="6869878" y="3861048"/>
            <a:ext cx="3384376" cy="504056"/>
          </a:xfrm>
          <a:prstGeom prst="borderCallout1">
            <a:avLst>
              <a:gd name="adj1" fmla="val 18750"/>
              <a:gd name="adj2" fmla="val -8333"/>
              <a:gd name="adj3" fmla="val 34754"/>
              <a:gd name="adj4" fmla="val -3640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1200" dirty="0"/>
              <a:t>Web </a:t>
            </a:r>
            <a:r>
              <a:rPr lang="zh-TW" altLang="en-US" sz="1200" dirty="0"/>
              <a:t>應用程序使用的所有 </a:t>
            </a:r>
            <a:r>
              <a:rPr lang="en" altLang="zh-TW" sz="1200" dirty="0"/>
              <a:t>JAR </a:t>
            </a:r>
            <a:r>
              <a:rPr lang="zh-TW" altLang="en-US" sz="1200" dirty="0"/>
              <a:t>資源文件</a:t>
            </a:r>
          </a:p>
        </p:txBody>
      </p:sp>
      <p:sp>
        <p:nvSpPr>
          <p:cNvPr id="7" name="直線圖說文字 1 6">
            <a:extLst>
              <a:ext uri="{FF2B5EF4-FFF2-40B4-BE49-F238E27FC236}">
                <a16:creationId xmlns:a16="http://schemas.microsoft.com/office/drawing/2014/main" id="{2CF4E730-9951-AE40-A04B-10DEA48E7AAC}"/>
              </a:ext>
            </a:extLst>
          </p:cNvPr>
          <p:cNvSpPr/>
          <p:nvPr/>
        </p:nvSpPr>
        <p:spPr>
          <a:xfrm>
            <a:off x="6869878" y="2492896"/>
            <a:ext cx="3384376" cy="504056"/>
          </a:xfrm>
          <a:prstGeom prst="borderCallout1">
            <a:avLst>
              <a:gd name="adj1" fmla="val 18750"/>
              <a:gd name="adj2" fmla="val -8333"/>
              <a:gd name="adj3" fmla="val 84734"/>
              <a:gd name="adj4" fmla="val -3943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/>
              <a:t>該目錄是配置設定</a:t>
            </a:r>
            <a:r>
              <a:rPr lang="en-US" altLang="zh-TW" sz="1200" dirty="0"/>
              <a:t>(meta-info)</a:t>
            </a:r>
            <a:r>
              <a:rPr lang="zh-TW" altLang="en-US" sz="1200" dirty="0"/>
              <a:t>目錄。存儲在此處的文件不應從瀏覽器訪問</a:t>
            </a:r>
          </a:p>
        </p:txBody>
      </p:sp>
      <p:sp>
        <p:nvSpPr>
          <p:cNvPr id="8" name="直線圖說文字 1 7">
            <a:extLst>
              <a:ext uri="{FF2B5EF4-FFF2-40B4-BE49-F238E27FC236}">
                <a16:creationId xmlns:a16="http://schemas.microsoft.com/office/drawing/2014/main" id="{9CA961D1-D417-B24B-A100-BE36FFF02246}"/>
              </a:ext>
            </a:extLst>
          </p:cNvPr>
          <p:cNvSpPr/>
          <p:nvPr/>
        </p:nvSpPr>
        <p:spPr>
          <a:xfrm>
            <a:off x="6869878" y="4520910"/>
            <a:ext cx="3384376" cy="504056"/>
          </a:xfrm>
          <a:prstGeom prst="borderCallout1">
            <a:avLst>
              <a:gd name="adj1" fmla="val 18750"/>
              <a:gd name="adj2" fmla="val -8333"/>
              <a:gd name="adj3" fmla="val 6988"/>
              <a:gd name="adj4" fmla="val -2592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web </a:t>
            </a:r>
            <a:r>
              <a:rPr lang="zh-TW" altLang="en-US" sz="1200" dirty="0"/>
              <a:t>應用部署描述檔</a:t>
            </a:r>
          </a:p>
        </p:txBody>
      </p:sp>
    </p:spTree>
    <p:extLst>
      <p:ext uri="{BB962C8B-B14F-4D97-AF65-F5344CB8AC3E}">
        <p14:creationId xmlns:p14="http://schemas.microsoft.com/office/powerpoint/2010/main" val="4286179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>
            <a:extLst>
              <a:ext uri="{FF2B5EF4-FFF2-40B4-BE49-F238E27FC236}">
                <a16:creationId xmlns:a16="http://schemas.microsoft.com/office/drawing/2014/main" id="{BDC31A6B-CFA4-4A43-A9D3-88F56A4D5A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/>
              <a:t>五、送出回應</a:t>
            </a: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561B7595-50F7-EA46-BF98-7529CFC9F0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051" y="1773238"/>
            <a:ext cx="9815512" cy="4114800"/>
          </a:xfrm>
        </p:spPr>
        <p:txBody>
          <a:bodyPr/>
          <a:lstStyle/>
          <a:p>
            <a:pPr marL="0" indent="0"/>
            <a:r>
              <a:rPr lang="zh-TW" altLang="en-US" sz="2400" b="0" dirty="0"/>
              <a:t>利用</a:t>
            </a:r>
            <a:r>
              <a:rPr lang="en-US" altLang="zh-TW" sz="2400" b="0" dirty="0"/>
              <a:t> </a:t>
            </a:r>
            <a:r>
              <a:rPr lang="en-US" altLang="zh-TW" sz="2400" i="1" dirty="0" err="1"/>
              <a:t>ServletResponse</a:t>
            </a:r>
            <a:r>
              <a:rPr lang="en-US" altLang="zh-TW" sz="2400" b="0" dirty="0"/>
              <a:t> </a:t>
            </a:r>
            <a:r>
              <a:rPr lang="zh-TW" altLang="en-US" sz="2400" b="0" dirty="0"/>
              <a:t>所提供的方法來回應：</a:t>
            </a:r>
            <a:endParaRPr lang="en-US" altLang="zh-TW" sz="2400" b="0" dirty="0"/>
          </a:p>
          <a:p>
            <a:pPr lvl="1"/>
            <a:r>
              <a:rPr lang="en-US" altLang="zh-TW" sz="2000" i="1" dirty="0" err="1"/>
              <a:t>setContentType</a:t>
            </a:r>
            <a:r>
              <a:rPr lang="en-US" altLang="zh-TW" sz="2000" i="1" dirty="0"/>
              <a:t>()</a:t>
            </a:r>
          </a:p>
          <a:p>
            <a:pPr lvl="1"/>
            <a:r>
              <a:rPr lang="en-US" altLang="zh-TW" sz="2000" i="1" dirty="0" err="1"/>
              <a:t>getWriter</a:t>
            </a:r>
            <a:r>
              <a:rPr lang="en-US" altLang="zh-TW" sz="2000" i="1" dirty="0"/>
              <a:t>()</a:t>
            </a:r>
          </a:p>
          <a:p>
            <a:pPr lvl="1"/>
            <a:r>
              <a:rPr lang="en-US" altLang="zh-TW" sz="2000" i="1" dirty="0" err="1"/>
              <a:t>getOutputStream</a:t>
            </a:r>
            <a:r>
              <a:rPr lang="en-US" altLang="zh-TW" sz="2000" i="1" dirty="0"/>
              <a:t>()</a:t>
            </a:r>
            <a:endParaRPr lang="en-US" altLang="zh-TW" sz="2000" dirty="0"/>
          </a:p>
          <a:p>
            <a:pPr marL="0" indent="0"/>
            <a:r>
              <a:rPr lang="zh-TW" altLang="en-US" sz="2400" b="0" dirty="0"/>
              <a:t>利用</a:t>
            </a:r>
            <a:r>
              <a:rPr lang="en-US" altLang="zh-TW" sz="2400" b="0" dirty="0"/>
              <a:t> </a:t>
            </a:r>
            <a:r>
              <a:rPr lang="en-US" altLang="zh-TW" sz="2400" i="1" dirty="0" err="1"/>
              <a:t>HTTPServletResponse</a:t>
            </a:r>
            <a:r>
              <a:rPr lang="en-US" altLang="zh-TW" sz="2400" b="0" dirty="0"/>
              <a:t> </a:t>
            </a:r>
            <a:r>
              <a:rPr lang="zh-TW" altLang="en-US" sz="2400" b="0" dirty="0"/>
              <a:t>所提供的方法來回應：</a:t>
            </a:r>
            <a:endParaRPr lang="en-US" altLang="zh-TW" sz="2400" b="0" dirty="0"/>
          </a:p>
          <a:p>
            <a:pPr lvl="1"/>
            <a:r>
              <a:rPr lang="en-US" altLang="zh-TW" sz="2000" i="1" dirty="0" err="1"/>
              <a:t>setHeader</a:t>
            </a:r>
            <a:r>
              <a:rPr lang="en-US" altLang="zh-TW" sz="2000" i="1" dirty="0"/>
              <a:t>()</a:t>
            </a:r>
          </a:p>
          <a:p>
            <a:pPr lvl="1"/>
            <a:r>
              <a:rPr lang="en-US" altLang="zh-TW" sz="2000" i="1" dirty="0" err="1"/>
              <a:t>setStatus</a:t>
            </a:r>
            <a:r>
              <a:rPr lang="en-US" altLang="zh-TW" sz="2000" i="1" dirty="0"/>
              <a:t>()</a:t>
            </a:r>
          </a:p>
          <a:p>
            <a:pPr lvl="1"/>
            <a:r>
              <a:rPr lang="en-US" altLang="zh-TW" sz="2000" i="1" dirty="0" err="1"/>
              <a:t>sendRedirect</a:t>
            </a:r>
            <a:r>
              <a:rPr lang="en-US" altLang="zh-TW" sz="2000" i="1" dirty="0"/>
              <a:t>()</a:t>
            </a:r>
          </a:p>
          <a:p>
            <a:pPr lvl="1"/>
            <a:r>
              <a:rPr lang="en-US" altLang="zh-TW" sz="2000" i="1" dirty="0" err="1"/>
              <a:t>sendError</a:t>
            </a:r>
            <a:r>
              <a:rPr lang="en-US" altLang="zh-TW" sz="2000" i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65078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>
            <a:extLst>
              <a:ext uri="{FF2B5EF4-FFF2-40B4-BE49-F238E27FC236}">
                <a16:creationId xmlns:a16="http://schemas.microsoft.com/office/drawing/2014/main" id="{5F6A1FA5-ABB0-AE44-999B-01F4C02150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/>
              <a:t>五、送出回應</a:t>
            </a:r>
          </a:p>
        </p:txBody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C71E15F1-D06D-0042-93FA-95E4690B43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8134350" cy="41148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altLang="zh-TW" i="1" dirty="0" err="1"/>
              <a:t>ServletResponse.setContentType</a:t>
            </a:r>
            <a:r>
              <a:rPr lang="en-US" altLang="zh-TW" i="1" dirty="0"/>
              <a:t>()</a:t>
            </a:r>
          </a:p>
          <a:p>
            <a:pPr lvl="1">
              <a:buFont typeface="Times New Roman" charset="0"/>
              <a:buChar char="–"/>
              <a:defRPr/>
            </a:pPr>
            <a:r>
              <a:rPr lang="zh-TW" altLang="en-US" dirty="0"/>
              <a:t>設定</a:t>
            </a:r>
            <a:r>
              <a:rPr lang="en-US" altLang="zh-TW" dirty="0"/>
              <a:t> </a:t>
            </a:r>
            <a:r>
              <a:rPr lang="en-US" altLang="zh-TW" b="1" i="1" dirty="0"/>
              <a:t>response</a:t>
            </a:r>
            <a:r>
              <a:rPr lang="en-US" altLang="zh-TW" dirty="0"/>
              <a:t> </a:t>
            </a:r>
            <a:r>
              <a:rPr lang="zh-TW" altLang="en-US" dirty="0"/>
              <a:t>的內容型態與編碼方式</a:t>
            </a:r>
            <a:endParaRPr lang="en-US" altLang="zh-TW" dirty="0"/>
          </a:p>
          <a:p>
            <a:pPr lvl="2">
              <a:buFont typeface="Times New Roman" charset="0"/>
              <a:buChar char="–"/>
              <a:defRPr/>
            </a:pPr>
            <a:r>
              <a:rPr lang="zh-TW" altLang="en-US" sz="2000" dirty="0"/>
              <a:t>例：</a:t>
            </a:r>
            <a:r>
              <a:rPr lang="en-US" altLang="zh-TW" sz="2000" i="1" dirty="0" err="1"/>
              <a:t>setContentType</a:t>
            </a:r>
            <a:r>
              <a:rPr lang="en-US" altLang="zh-TW" sz="2000" i="1" dirty="0"/>
              <a:t>("text/</a:t>
            </a:r>
            <a:r>
              <a:rPr lang="en-US" altLang="zh-TW" sz="2000" i="1" dirty="0" err="1"/>
              <a:t>html;charset</a:t>
            </a:r>
            <a:r>
              <a:rPr lang="en-US" altLang="zh-TW" sz="2000" i="1" dirty="0"/>
              <a:t>=utf-8");</a:t>
            </a:r>
          </a:p>
          <a:p>
            <a:pPr lvl="1">
              <a:buFont typeface="Times New Roman" charset="0"/>
              <a:buChar char="–"/>
              <a:defRPr/>
            </a:pPr>
            <a:r>
              <a:rPr lang="zh-TW" altLang="en-US" dirty="0"/>
              <a:t>合法的</a:t>
            </a:r>
            <a:r>
              <a:rPr lang="en-US" altLang="zh-TW" dirty="0"/>
              <a:t> </a:t>
            </a:r>
            <a:r>
              <a:rPr lang="en-US" altLang="zh-TW" b="1" i="1" dirty="0"/>
              <a:t>content type</a:t>
            </a:r>
            <a:r>
              <a:rPr lang="en-US" altLang="zh-TW" dirty="0"/>
              <a:t> </a:t>
            </a:r>
            <a:r>
              <a:rPr lang="zh-TW" altLang="en-US" dirty="0"/>
              <a:t>包含：</a:t>
            </a:r>
            <a:endParaRPr lang="en-US" altLang="zh-TW" dirty="0"/>
          </a:p>
          <a:p>
            <a:pPr lvl="2">
              <a:defRPr/>
            </a:pPr>
            <a:r>
              <a:rPr lang="en-US" altLang="zh-TW" sz="2000" i="1" dirty="0"/>
              <a:t>text/html</a:t>
            </a:r>
            <a:r>
              <a:rPr lang="zh-TW" altLang="en-US" sz="2000" i="1" dirty="0"/>
              <a:t>、</a:t>
            </a:r>
            <a:r>
              <a:rPr lang="en-US" altLang="zh-TW" sz="2000" i="1" dirty="0"/>
              <a:t>image/jpeg</a:t>
            </a:r>
            <a:r>
              <a:rPr lang="zh-TW" altLang="en-US" sz="2000" i="1" dirty="0"/>
              <a:t>、</a:t>
            </a:r>
            <a:r>
              <a:rPr lang="en-US" altLang="zh-TW" sz="2000" i="1" dirty="0"/>
              <a:t>application/jar</a:t>
            </a:r>
            <a:r>
              <a:rPr lang="en-US" altLang="zh-TW" sz="2000" dirty="0"/>
              <a:t> </a:t>
            </a:r>
            <a:r>
              <a:rPr lang="zh-TW" altLang="en-US" sz="2000" dirty="0"/>
              <a:t>等</a:t>
            </a:r>
            <a:r>
              <a:rPr lang="zh-TW" altLang="en-US" dirty="0"/>
              <a:t>。</a:t>
            </a:r>
            <a:endParaRPr lang="en-US" altLang="zh-TW" sz="2000" dirty="0"/>
          </a:p>
          <a:p>
            <a:pPr lvl="1">
              <a:buFont typeface="Times New Roman" charset="0"/>
              <a:buChar char="–"/>
              <a:defRPr/>
            </a:pPr>
            <a:r>
              <a:rPr lang="en-US" altLang="zh-TW" b="1" i="1" dirty="0" err="1"/>
              <a:t>setContentType</a:t>
            </a:r>
            <a:r>
              <a:rPr lang="en-US" altLang="zh-TW" dirty="0"/>
              <a:t> </a:t>
            </a:r>
            <a:r>
              <a:rPr lang="zh-TW" altLang="en-US" dirty="0"/>
              <a:t>預設為</a:t>
            </a:r>
            <a:r>
              <a:rPr lang="en-US" altLang="zh-TW" dirty="0"/>
              <a:t> </a:t>
            </a:r>
            <a:r>
              <a:rPr lang="en-US" altLang="zh-TW" b="1" i="1" dirty="0"/>
              <a:t>text/html</a:t>
            </a:r>
          </a:p>
          <a:p>
            <a:pPr lvl="1">
              <a:buFont typeface="Times New Roman" charset="0"/>
              <a:buChar char="–"/>
              <a:defRPr/>
            </a:pPr>
            <a:r>
              <a:rPr kumimoji="0" lang="en-US" altLang="zh-TW" b="1" i="1" dirty="0" err="1"/>
              <a:t>setContentType</a:t>
            </a:r>
            <a:r>
              <a:rPr kumimoji="0" lang="en-US" altLang="zh-TW" dirty="0"/>
              <a:t> </a:t>
            </a:r>
            <a:r>
              <a:rPr kumimoji="0" lang="zh-TW" altLang="en-US" dirty="0"/>
              <a:t>應宣告在</a:t>
            </a:r>
            <a:r>
              <a:rPr kumimoji="0" lang="en-US" altLang="zh-TW" dirty="0"/>
              <a:t> </a:t>
            </a:r>
            <a:r>
              <a:rPr kumimoji="0" lang="en-US" altLang="zh-TW" b="1" i="1" dirty="0" err="1"/>
              <a:t>PrintWriter</a:t>
            </a:r>
            <a:r>
              <a:rPr kumimoji="0" lang="en-US" altLang="zh-TW" dirty="0"/>
              <a:t> </a:t>
            </a:r>
            <a:r>
              <a:rPr kumimoji="0" lang="zh-TW" altLang="en-US" dirty="0"/>
              <a:t>或任何回應物件宣告之前。</a:t>
            </a:r>
          </a:p>
        </p:txBody>
      </p:sp>
    </p:spTree>
    <p:extLst>
      <p:ext uri="{BB962C8B-B14F-4D97-AF65-F5344CB8AC3E}">
        <p14:creationId xmlns:p14="http://schemas.microsoft.com/office/powerpoint/2010/main" val="1803206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>
            <a:extLst>
              <a:ext uri="{FF2B5EF4-FFF2-40B4-BE49-F238E27FC236}">
                <a16:creationId xmlns:a16="http://schemas.microsoft.com/office/drawing/2014/main" id="{B658981F-FD41-C447-843A-DC36F8162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/>
              <a:t>五、送出回應</a:t>
            </a:r>
          </a:p>
        </p:txBody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05D91E81-08B6-7A4F-803C-02FD6123D4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8134350" cy="41148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altLang="zh-TW" i="1" dirty="0" err="1"/>
              <a:t>ServletResponse.getWriter</a:t>
            </a:r>
            <a:r>
              <a:rPr lang="en-US" altLang="zh-TW" i="1" dirty="0"/>
              <a:t>()</a:t>
            </a:r>
          </a:p>
          <a:p>
            <a:pPr lvl="1">
              <a:buFont typeface="Times New Roman" charset="0"/>
              <a:buChar char="–"/>
              <a:defRPr/>
            </a:pPr>
            <a:r>
              <a:rPr lang="zh-TW" altLang="en-US" dirty="0"/>
              <a:t>取得</a:t>
            </a:r>
            <a:r>
              <a:rPr lang="en-US" altLang="zh-TW" dirty="0"/>
              <a:t> </a:t>
            </a:r>
            <a:r>
              <a:rPr lang="en-US" altLang="zh-TW" b="1" i="1" dirty="0" err="1"/>
              <a:t>java.io.PrintWriter</a:t>
            </a:r>
            <a:r>
              <a:rPr lang="en-US" altLang="zh-TW" dirty="0"/>
              <a:t> </a:t>
            </a:r>
            <a:r>
              <a:rPr lang="zh-TW" altLang="en-US" dirty="0"/>
              <a:t>物件，</a:t>
            </a:r>
            <a:r>
              <a:rPr lang="en-US" altLang="zh-TW" b="1" i="1" dirty="0" err="1"/>
              <a:t>PrintWriter</a:t>
            </a:r>
            <a:r>
              <a:rPr lang="en-US" altLang="zh-TW" dirty="0"/>
              <a:t> </a:t>
            </a:r>
            <a:r>
              <a:rPr lang="zh-TW" altLang="en-US" dirty="0"/>
              <a:t>物件將會送出</a:t>
            </a:r>
            <a:r>
              <a:rPr lang="en-US" altLang="zh-TW" dirty="0"/>
              <a:t> </a:t>
            </a:r>
            <a:r>
              <a:rPr lang="en-US" altLang="zh-TW" b="1" i="1" dirty="0"/>
              <a:t>character</a:t>
            </a:r>
            <a:r>
              <a:rPr lang="en-US" altLang="zh-TW" dirty="0"/>
              <a:t> </a:t>
            </a:r>
            <a:r>
              <a:rPr lang="zh-TW" altLang="en-US" dirty="0"/>
              <a:t>資料到</a:t>
            </a:r>
            <a:r>
              <a:rPr lang="en-US" altLang="zh-TW" dirty="0"/>
              <a:t> </a:t>
            </a:r>
            <a:r>
              <a:rPr lang="en-US" altLang="zh-TW" b="1" i="1" dirty="0"/>
              <a:t>client</a:t>
            </a:r>
            <a:r>
              <a:rPr lang="en-US" altLang="zh-TW" dirty="0"/>
              <a:t> </a:t>
            </a:r>
            <a:r>
              <a:rPr lang="zh-TW" altLang="en-US" dirty="0"/>
              <a:t>端。</a:t>
            </a:r>
            <a:endParaRPr lang="en-US" altLang="zh-TW" dirty="0"/>
          </a:p>
          <a:p>
            <a:pPr lvl="1">
              <a:buFont typeface="Times New Roman" charset="0"/>
              <a:buChar char="–"/>
              <a:defRPr/>
            </a:pPr>
            <a:r>
              <a:rPr lang="zh-TW" altLang="en-US" dirty="0"/>
              <a:t>例：</a:t>
            </a:r>
            <a:r>
              <a:rPr lang="en-US" altLang="zh-TW" b="1" i="1" dirty="0" err="1"/>
              <a:t>res.getWriter</a:t>
            </a:r>
            <a:r>
              <a:rPr lang="en-US" altLang="zh-TW" b="1" i="1" dirty="0"/>
              <a:t>();</a:t>
            </a:r>
          </a:p>
          <a:p>
            <a:pPr lvl="2">
              <a:buFont typeface="Times New Roman" charset="0"/>
              <a:buChar char="–"/>
              <a:defRPr/>
            </a:pPr>
            <a:r>
              <a:rPr lang="zh-TW" altLang="en-US" dirty="0"/>
              <a:t>使用時機：</a:t>
            </a:r>
            <a:r>
              <a:rPr lang="en-US" altLang="zh-TW" b="1" i="1" dirty="0"/>
              <a:t>Server</a:t>
            </a:r>
            <a:r>
              <a:rPr lang="en-US" altLang="zh-TW" dirty="0"/>
              <a:t> </a:t>
            </a:r>
            <a:r>
              <a:rPr lang="zh-TW" altLang="en-US" dirty="0"/>
              <a:t>端欲產生</a:t>
            </a:r>
            <a:r>
              <a:rPr lang="en-US" altLang="zh-TW" dirty="0"/>
              <a:t> </a:t>
            </a:r>
            <a:r>
              <a:rPr lang="en-US" altLang="zh-TW" b="1" i="1" dirty="0"/>
              <a:t>HTML Code</a:t>
            </a:r>
            <a:r>
              <a:rPr lang="en-US" altLang="zh-TW" dirty="0"/>
              <a:t> </a:t>
            </a:r>
            <a:r>
              <a:rPr lang="zh-TW" altLang="en-US" dirty="0"/>
              <a:t>或文字資料到</a:t>
            </a:r>
            <a:r>
              <a:rPr lang="en-US" altLang="zh-TW" dirty="0"/>
              <a:t> </a:t>
            </a:r>
            <a:r>
              <a:rPr lang="en-US" altLang="zh-TW" b="1" i="1" dirty="0"/>
              <a:t>Client</a:t>
            </a:r>
            <a:r>
              <a:rPr lang="en-US" altLang="zh-TW" dirty="0"/>
              <a:t> </a:t>
            </a:r>
            <a:r>
              <a:rPr lang="zh-TW" altLang="en-US" dirty="0"/>
              <a:t>端時。</a:t>
            </a:r>
          </a:p>
        </p:txBody>
      </p:sp>
    </p:spTree>
    <p:extLst>
      <p:ext uri="{BB962C8B-B14F-4D97-AF65-F5344CB8AC3E}">
        <p14:creationId xmlns:p14="http://schemas.microsoft.com/office/powerpoint/2010/main" val="2799576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>
            <a:extLst>
              <a:ext uri="{FF2B5EF4-FFF2-40B4-BE49-F238E27FC236}">
                <a16:creationId xmlns:a16="http://schemas.microsoft.com/office/drawing/2014/main" id="{A1042E0F-141E-634C-A50E-06443B9ED8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/>
              <a:t>五、送出回應</a:t>
            </a:r>
          </a:p>
        </p:txBody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82A1807E-74C0-2948-975D-D74CB33374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altLang="zh-TW" i="1" dirty="0" err="1"/>
              <a:t>ServletResponse.getOutputStream</a:t>
            </a:r>
            <a:r>
              <a:rPr lang="en-US" altLang="zh-TW" i="1" dirty="0"/>
              <a:t>()</a:t>
            </a:r>
          </a:p>
          <a:p>
            <a:pPr lvl="1">
              <a:buFont typeface="Times New Roman" charset="0"/>
              <a:buChar char="–"/>
              <a:defRPr/>
            </a:pPr>
            <a:r>
              <a:rPr lang="zh-TW" altLang="en-US" dirty="0"/>
              <a:t>取得</a:t>
            </a:r>
            <a:r>
              <a:rPr lang="en-US" altLang="zh-TW" dirty="0"/>
              <a:t> </a:t>
            </a:r>
            <a:r>
              <a:rPr lang="en-US" altLang="zh-TW" b="1" i="1" dirty="0" err="1"/>
              <a:t>java.io.OutputStream</a:t>
            </a:r>
            <a:r>
              <a:rPr lang="en-US" altLang="zh-TW" dirty="0"/>
              <a:t> </a:t>
            </a:r>
            <a:r>
              <a:rPr lang="zh-TW" altLang="en-US" dirty="0"/>
              <a:t>物件，</a:t>
            </a:r>
            <a:r>
              <a:rPr lang="en-US" altLang="zh-TW" b="1" i="1" dirty="0" err="1"/>
              <a:t>OutputStream</a:t>
            </a:r>
            <a:r>
              <a:rPr lang="en-US" altLang="zh-TW" dirty="0"/>
              <a:t> </a:t>
            </a:r>
            <a:r>
              <a:rPr lang="zh-TW" altLang="en-US" dirty="0"/>
              <a:t>將會傳送位元組陣列到</a:t>
            </a:r>
            <a:r>
              <a:rPr lang="en-US" altLang="zh-TW" dirty="0"/>
              <a:t> </a:t>
            </a:r>
            <a:r>
              <a:rPr lang="en-US" altLang="zh-TW" b="1" i="1" dirty="0"/>
              <a:t>client </a:t>
            </a:r>
            <a:r>
              <a:rPr lang="zh-TW" altLang="en-US" dirty="0"/>
              <a:t>端。</a:t>
            </a:r>
            <a:endParaRPr lang="en-US" altLang="zh-TW" dirty="0"/>
          </a:p>
          <a:p>
            <a:pPr lvl="1">
              <a:buFont typeface="Times New Roman" charset="0"/>
              <a:buChar char="–"/>
              <a:defRPr/>
            </a:pPr>
            <a:r>
              <a:rPr lang="zh-TW" altLang="en-US" dirty="0"/>
              <a:t>例：</a:t>
            </a:r>
            <a:r>
              <a:rPr lang="en-US" altLang="zh-TW" b="1" i="1" dirty="0" err="1"/>
              <a:t>res.getOutputStream</a:t>
            </a:r>
            <a:r>
              <a:rPr lang="en-US" altLang="zh-TW" b="1" i="1" dirty="0"/>
              <a:t>();</a:t>
            </a:r>
          </a:p>
          <a:p>
            <a:pPr lvl="2">
              <a:buFont typeface="Times New Roman" charset="0"/>
              <a:buChar char="–"/>
              <a:defRPr/>
            </a:pPr>
            <a:r>
              <a:rPr lang="zh-TW" altLang="en-US" dirty="0"/>
              <a:t>使用時機：假設</a:t>
            </a:r>
            <a:r>
              <a:rPr lang="en-US" altLang="zh-TW" dirty="0"/>
              <a:t> </a:t>
            </a:r>
            <a:r>
              <a:rPr lang="en-US" altLang="zh-TW" b="1" i="1" dirty="0"/>
              <a:t>Server</a:t>
            </a:r>
            <a:r>
              <a:rPr lang="en-US" altLang="zh-TW" dirty="0"/>
              <a:t> </a:t>
            </a:r>
            <a:r>
              <a:rPr lang="zh-TW" altLang="en-US" dirty="0"/>
              <a:t>端要傳送一的檔案到</a:t>
            </a:r>
            <a:r>
              <a:rPr lang="en-US" altLang="zh-TW" dirty="0"/>
              <a:t> </a:t>
            </a:r>
            <a:r>
              <a:rPr lang="en-US" altLang="zh-TW" b="1" i="1" dirty="0"/>
              <a:t>client</a:t>
            </a:r>
            <a:r>
              <a:rPr lang="en-US" altLang="zh-TW" dirty="0"/>
              <a:t> </a:t>
            </a:r>
            <a:r>
              <a:rPr lang="zh-TW" altLang="en-US" dirty="0"/>
              <a:t>端，可以利用</a:t>
            </a:r>
            <a:r>
              <a:rPr lang="en-US" altLang="zh-TW" dirty="0"/>
              <a:t> </a:t>
            </a:r>
            <a:r>
              <a:rPr lang="en-US" altLang="zh-TW" b="1" i="1" dirty="0" err="1"/>
              <a:t>OutputStream</a:t>
            </a:r>
            <a:r>
              <a:rPr lang="en-US" altLang="zh-TW" dirty="0"/>
              <a:t> </a:t>
            </a:r>
            <a:r>
              <a:rPr lang="zh-TW" altLang="en-US" dirty="0"/>
              <a:t>來取代原先的</a:t>
            </a:r>
            <a:r>
              <a:rPr lang="en-US" altLang="zh-TW" dirty="0"/>
              <a:t> </a:t>
            </a:r>
            <a:r>
              <a:rPr lang="en-US" altLang="zh-TW" b="1" i="1" dirty="0" err="1"/>
              <a:t>PrintWriter</a:t>
            </a:r>
            <a:r>
              <a:rPr lang="en-US" altLang="zh-TW" dirty="0"/>
              <a:t> </a:t>
            </a:r>
            <a:r>
              <a:rPr lang="zh-TW" altLang="en-US" dirty="0"/>
              <a:t>物件。</a:t>
            </a:r>
          </a:p>
        </p:txBody>
      </p:sp>
    </p:spTree>
    <p:extLst>
      <p:ext uri="{BB962C8B-B14F-4D97-AF65-F5344CB8AC3E}">
        <p14:creationId xmlns:p14="http://schemas.microsoft.com/office/powerpoint/2010/main" val="3616920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>
            <a:extLst>
              <a:ext uri="{FF2B5EF4-FFF2-40B4-BE49-F238E27FC236}">
                <a16:creationId xmlns:a16="http://schemas.microsoft.com/office/drawing/2014/main" id="{8642EADD-A71E-C340-A9D0-8E2B7CABD2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/>
              <a:t>五、送出回應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28F7E6B1-81A4-EC43-9A62-7B72B5FF8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1" y="1981200"/>
            <a:ext cx="8207375" cy="41148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TW" altLang="en-US" b="0"/>
              <a:t>注意事項：</a:t>
            </a:r>
            <a:endParaRPr lang="en-US" altLang="zh-TW" b="0"/>
          </a:p>
          <a:p>
            <a:pPr lvl="1">
              <a:buFont typeface="Times New Roman" charset="0"/>
              <a:buChar char="–"/>
              <a:defRPr/>
            </a:pPr>
            <a:r>
              <a:rPr lang="zh-TW" altLang="en-US"/>
              <a:t>在同一個</a:t>
            </a:r>
            <a:r>
              <a:rPr lang="en-US" altLang="zh-TW"/>
              <a:t> </a:t>
            </a:r>
            <a:r>
              <a:rPr lang="en-US" altLang="zh-TW" b="1" i="1"/>
              <a:t>Servlet</a:t>
            </a:r>
            <a:r>
              <a:rPr lang="en-US" altLang="zh-TW"/>
              <a:t> </a:t>
            </a:r>
            <a:r>
              <a:rPr lang="zh-TW" altLang="en-US"/>
              <a:t>當中</a:t>
            </a:r>
            <a:r>
              <a:rPr lang="en-US" altLang="zh-TW"/>
              <a:t> </a:t>
            </a:r>
            <a:r>
              <a:rPr lang="en-US" altLang="zh-TW" b="1" i="1"/>
              <a:t>PrintWriter</a:t>
            </a:r>
            <a:r>
              <a:rPr lang="en-US" altLang="zh-TW"/>
              <a:t> </a:t>
            </a:r>
            <a:r>
              <a:rPr lang="zh-TW" altLang="en-US"/>
              <a:t>與</a:t>
            </a:r>
            <a:r>
              <a:rPr lang="en-US" altLang="zh-TW"/>
              <a:t> </a:t>
            </a:r>
            <a:r>
              <a:rPr lang="en-US" altLang="zh-TW" b="1" i="1"/>
              <a:t>OutputStream</a:t>
            </a:r>
            <a:r>
              <a:rPr lang="en-US" altLang="zh-TW"/>
              <a:t> </a:t>
            </a:r>
            <a:r>
              <a:rPr lang="zh-TW" altLang="en-US"/>
              <a:t>僅能使用一種，使用了</a:t>
            </a:r>
            <a:r>
              <a:rPr lang="en-US" altLang="zh-TW"/>
              <a:t> </a:t>
            </a:r>
            <a:r>
              <a:rPr lang="en-US" altLang="zh-TW" b="1" i="1"/>
              <a:t>PrintWriter</a:t>
            </a:r>
            <a:r>
              <a:rPr lang="en-US" altLang="zh-TW"/>
              <a:t> </a:t>
            </a:r>
            <a:r>
              <a:rPr lang="zh-TW" altLang="en-US"/>
              <a:t>就不能再使用</a:t>
            </a:r>
            <a:r>
              <a:rPr lang="en-US" altLang="zh-TW"/>
              <a:t> </a:t>
            </a:r>
            <a:r>
              <a:rPr lang="en-US" altLang="zh-TW" b="1" i="1"/>
              <a:t>OutputStream</a:t>
            </a:r>
            <a:r>
              <a:rPr lang="zh-TW" altLang="en-US"/>
              <a:t>，否則會產生</a:t>
            </a:r>
            <a:r>
              <a:rPr lang="en-US" altLang="zh-TW"/>
              <a:t> </a:t>
            </a:r>
            <a:r>
              <a:rPr lang="en-US" altLang="zh-TW" b="1" i="1"/>
              <a:t>IllegalStateException</a:t>
            </a:r>
            <a:r>
              <a:rPr lang="zh-TW" altLang="en-US"/>
              <a:t>。</a:t>
            </a:r>
            <a:endParaRPr lang="en-US" altLang="zh-TW"/>
          </a:p>
          <a:p>
            <a:pPr lvl="1">
              <a:buFont typeface="Times New Roman" charset="0"/>
              <a:buChar char="–"/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435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2E8880-8C31-F244-A90A-7484D3B6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五、送出回應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49AEA6-40D8-5F42-A7B2-AF7CD7D7D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8" y="1628775"/>
            <a:ext cx="8426455" cy="47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67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87897AB6-9591-7147-AAD1-AD79EB7F48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/>
              <a:t>五、送出回應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72DCB7D0-EC66-7749-B985-0A4B1219DC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1" y="1981200"/>
            <a:ext cx="8207375" cy="3824288"/>
          </a:xfrm>
        </p:spPr>
        <p:txBody>
          <a:bodyPr/>
          <a:lstStyle/>
          <a:p>
            <a:pPr marL="0" indent="0"/>
            <a:r>
              <a:rPr lang="en-US" altLang="zh-TW" sz="2200" i="1"/>
              <a:t>HttpServletResponse</a:t>
            </a:r>
            <a:r>
              <a:rPr lang="en-US" altLang="zh-TW" sz="2200" b="0"/>
              <a:t> </a:t>
            </a:r>
            <a:r>
              <a:rPr lang="zh-TW" altLang="en-US" sz="2200" b="0"/>
              <a:t>中管理</a:t>
            </a:r>
            <a:r>
              <a:rPr lang="en-US" altLang="zh-TW" sz="2200" b="0"/>
              <a:t> </a:t>
            </a:r>
            <a:r>
              <a:rPr lang="en-US" altLang="zh-TW" sz="2200" i="1"/>
              <a:t>Header</a:t>
            </a:r>
            <a:r>
              <a:rPr lang="en-US" altLang="zh-TW" sz="2200" b="0"/>
              <a:t> </a:t>
            </a:r>
            <a:r>
              <a:rPr lang="zh-TW" altLang="en-US" sz="2200" b="0"/>
              <a:t>的方法</a:t>
            </a:r>
            <a:r>
              <a:rPr lang="zh-TW" altLang="en-US" sz="2400" b="0"/>
              <a:t>：</a:t>
            </a:r>
            <a:endParaRPr lang="en-US" altLang="zh-TW" sz="2400" b="0"/>
          </a:p>
          <a:p>
            <a:pPr lvl="1"/>
            <a:r>
              <a:rPr lang="en-US" altLang="zh-TW" sz="2000" i="1"/>
              <a:t>void setHeader(String name, String value)</a:t>
            </a:r>
          </a:p>
          <a:p>
            <a:pPr lvl="2"/>
            <a:r>
              <a:rPr lang="zh-TW" altLang="en-US" sz="2000"/>
              <a:t>設定</a:t>
            </a:r>
            <a:r>
              <a:rPr lang="en-US" altLang="zh-TW" sz="2000"/>
              <a:t> </a:t>
            </a:r>
            <a:r>
              <a:rPr lang="en-US" altLang="zh-TW" sz="2000" i="1"/>
              <a:t>header</a:t>
            </a:r>
            <a:r>
              <a:rPr lang="en-US" altLang="zh-TW" sz="2000"/>
              <a:t> </a:t>
            </a:r>
            <a:r>
              <a:rPr lang="zh-TW" altLang="en-US" sz="2000"/>
              <a:t>藉由</a:t>
            </a:r>
            <a:r>
              <a:rPr lang="en-US" altLang="zh-TW" sz="2000"/>
              <a:t> </a:t>
            </a:r>
            <a:r>
              <a:rPr lang="en-US" altLang="zh-TW" sz="2000" i="1"/>
              <a:t>name-value pair</a:t>
            </a:r>
            <a:r>
              <a:rPr lang="zh-TW" altLang="en-US" sz="2000"/>
              <a:t>。</a:t>
            </a:r>
            <a:endParaRPr lang="en-US" altLang="zh-TW" sz="2000"/>
          </a:p>
          <a:p>
            <a:pPr lvl="1"/>
            <a:r>
              <a:rPr lang="en-US" altLang="zh-TW" sz="2000" i="1"/>
              <a:t>setIntHeader(String name, int value) </a:t>
            </a:r>
            <a:r>
              <a:rPr lang="zh-TW" altLang="en-US" sz="2000" i="1"/>
              <a:t>、</a:t>
            </a:r>
            <a:r>
              <a:rPr lang="en-US" altLang="zh-TW" sz="2000" i="1"/>
              <a:t>setDateHeader(String name, long date) </a:t>
            </a:r>
            <a:r>
              <a:rPr lang="zh-TW" altLang="en-US" sz="2000" i="1"/>
              <a:t>、</a:t>
            </a:r>
            <a:r>
              <a:rPr lang="en-US" altLang="zh-TW" sz="2000" i="1"/>
              <a:t>addHeader(String name, String value) </a:t>
            </a:r>
            <a:r>
              <a:rPr lang="zh-TW" altLang="en-US" sz="2000" i="1"/>
              <a:t>、</a:t>
            </a:r>
            <a:r>
              <a:rPr lang="en-US" altLang="zh-TW" sz="2000" i="1"/>
              <a:t>addIntHeader(String name, int value)</a:t>
            </a:r>
            <a:r>
              <a:rPr lang="zh-TW" altLang="en-US" sz="2000" i="1"/>
              <a:t>與</a:t>
            </a:r>
            <a:r>
              <a:rPr lang="en-US" altLang="zh-TW" sz="2000" i="1"/>
              <a:t>addDateHeader(String name, long date) </a:t>
            </a:r>
            <a:r>
              <a:rPr lang="zh-TW" altLang="en-US" sz="2000"/>
              <a:t>等</a:t>
            </a:r>
            <a:r>
              <a:rPr lang="en-US" altLang="zh-TW" sz="2000"/>
              <a:t>…</a:t>
            </a:r>
            <a:r>
              <a:rPr lang="zh-TW" altLang="en-US" sz="2000"/>
              <a:t>。</a:t>
            </a:r>
            <a:endParaRPr lang="en-US" altLang="zh-TW" sz="2000"/>
          </a:p>
          <a:p>
            <a:pPr lvl="1"/>
            <a:r>
              <a:rPr lang="en-US" altLang="zh-TW" sz="2000" i="1"/>
              <a:t>Boolean containHeader(String name)</a:t>
            </a:r>
          </a:p>
          <a:p>
            <a:pPr lvl="2"/>
            <a:r>
              <a:rPr lang="zh-TW" altLang="en-US" sz="2000"/>
              <a:t>檢查所指定的</a:t>
            </a:r>
            <a:r>
              <a:rPr lang="en-US" altLang="zh-TW" sz="2000"/>
              <a:t> </a:t>
            </a:r>
            <a:r>
              <a:rPr lang="en-US" altLang="zh-TW" sz="2000" i="1"/>
              <a:t>header (name)</a:t>
            </a:r>
            <a:r>
              <a:rPr lang="en-US" altLang="zh-TW" sz="2000"/>
              <a:t> </a:t>
            </a:r>
            <a:r>
              <a:rPr lang="zh-TW" altLang="en-US" sz="2000"/>
              <a:t>是否已設定。</a:t>
            </a:r>
          </a:p>
        </p:txBody>
      </p:sp>
    </p:spTree>
    <p:extLst>
      <p:ext uri="{BB962C8B-B14F-4D97-AF65-F5344CB8AC3E}">
        <p14:creationId xmlns:p14="http://schemas.microsoft.com/office/powerpoint/2010/main" val="3694594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49E03666-6D7C-454E-ACB7-084AB911C8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五、送出回應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AFB3B534-83C1-5842-8FC0-C7BA7B36349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1981200"/>
            <a:ext cx="7989888" cy="14478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TW" sz="2200" i="1"/>
              <a:t>HttpServletResponse.setStatus(int sc)</a:t>
            </a:r>
          </a:p>
          <a:p>
            <a:pPr lvl="1">
              <a:buFont typeface="Times New Roman" charset="0"/>
              <a:buChar char="–"/>
              <a:defRPr/>
            </a:pPr>
            <a:r>
              <a:rPr kumimoji="0" lang="zh-TW" altLang="en-US" sz="2000"/>
              <a:t>設定</a:t>
            </a:r>
            <a:r>
              <a:rPr kumimoji="0" lang="en-US" altLang="zh-TW" sz="2000"/>
              <a:t> </a:t>
            </a:r>
            <a:r>
              <a:rPr kumimoji="0" lang="en-US" altLang="zh-TW" sz="2000" i="1"/>
              <a:t>Status code</a:t>
            </a:r>
            <a:r>
              <a:rPr kumimoji="0" lang="en-US" altLang="zh-TW" sz="2000"/>
              <a:t> </a:t>
            </a:r>
            <a:r>
              <a:rPr kumimoji="0" lang="zh-TW" altLang="en-US" sz="2000"/>
              <a:t>給</a:t>
            </a:r>
            <a:r>
              <a:rPr kumimoji="0" lang="en-US" altLang="zh-TW" sz="2000"/>
              <a:t> </a:t>
            </a:r>
            <a:r>
              <a:rPr kumimoji="0" lang="en-US" altLang="zh-TW" sz="2000" i="1"/>
              <a:t>response</a:t>
            </a:r>
            <a:r>
              <a:rPr kumimoji="0" lang="en-US" altLang="zh-TW" sz="2000"/>
              <a:t> </a:t>
            </a:r>
            <a:r>
              <a:rPr kumimoji="0" lang="zh-TW" altLang="en-US" sz="2000"/>
              <a:t>物件。</a:t>
            </a:r>
            <a:endParaRPr kumimoji="0" lang="en-US" altLang="zh-TW" sz="2000"/>
          </a:p>
          <a:p>
            <a:pPr lvl="1">
              <a:buFont typeface="Times New Roman" charset="0"/>
              <a:buChar char="–"/>
              <a:defRPr/>
            </a:pPr>
            <a:r>
              <a:rPr kumimoji="0" lang="zh-TW" altLang="en-US" sz="2000"/>
              <a:t>例：</a:t>
            </a:r>
            <a:r>
              <a:rPr kumimoji="0" lang="en-US" altLang="zh-TW" sz="2000" i="1"/>
              <a:t>res.setStatus(500);</a:t>
            </a:r>
          </a:p>
        </p:txBody>
      </p:sp>
      <p:pic>
        <p:nvPicPr>
          <p:cNvPr id="160772" name="Picture 4">
            <a:extLst>
              <a:ext uri="{FF2B5EF4-FFF2-40B4-BE49-F238E27FC236}">
                <a16:creationId xmlns:a16="http://schemas.microsoft.com/office/drawing/2014/main" id="{BE4FEB03-5DB8-404A-A201-1A1D6F99404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3632" y="3284985"/>
            <a:ext cx="5472112" cy="2592387"/>
          </a:xfrm>
        </p:spPr>
      </p:pic>
    </p:spTree>
    <p:extLst>
      <p:ext uri="{BB962C8B-B14F-4D97-AF65-F5344CB8AC3E}">
        <p14:creationId xmlns:p14="http://schemas.microsoft.com/office/powerpoint/2010/main" val="819474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0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>
            <a:extLst>
              <a:ext uri="{FF2B5EF4-FFF2-40B4-BE49-F238E27FC236}">
                <a16:creationId xmlns:a16="http://schemas.microsoft.com/office/drawing/2014/main" id="{FF0D4324-4637-644C-B83E-36DEC8A9AF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/>
              <a:t>五、送出回應</a:t>
            </a:r>
          </a:p>
        </p:txBody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C4FBD8AD-7C67-5043-A89E-BD2E0F53CF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4" y="1773238"/>
            <a:ext cx="7992119" cy="4114800"/>
          </a:xfrm>
        </p:spPr>
        <p:txBody>
          <a:bodyPr/>
          <a:lstStyle/>
          <a:p>
            <a:r>
              <a:rPr lang="en-US" altLang="zh-TW" sz="2400" i="1" dirty="0" err="1"/>
              <a:t>HttpServletResponse.sendRedirect</a:t>
            </a:r>
            <a:r>
              <a:rPr lang="en-US" altLang="zh-TW" sz="2400" i="1" dirty="0"/>
              <a:t>()</a:t>
            </a:r>
          </a:p>
          <a:p>
            <a:pPr lvl="1"/>
            <a:r>
              <a:rPr kumimoji="0" lang="zh-TW" altLang="en-US" sz="2000" dirty="0"/>
              <a:t>重導到某一個網頁。</a:t>
            </a:r>
            <a:endParaRPr kumimoji="0" lang="en-US" altLang="zh-TW" sz="2000" dirty="0"/>
          </a:p>
          <a:p>
            <a:pPr lvl="1"/>
            <a:r>
              <a:rPr kumimoji="0" lang="zh-TW" altLang="en-US" sz="2000" dirty="0"/>
              <a:t>例：</a:t>
            </a:r>
            <a:r>
              <a:rPr kumimoji="0" lang="en-US" altLang="zh-TW" sz="1600" i="1" dirty="0" err="1"/>
              <a:t>res.sendRedirct</a:t>
            </a:r>
            <a:r>
              <a:rPr kumimoji="0" lang="en-US" altLang="zh-TW" sz="1600" i="1" dirty="0"/>
              <a:t>(</a:t>
            </a:r>
            <a:r>
              <a:rPr kumimoji="0" lang="zh-TW" altLang="en-US" sz="1600" i="1" dirty="0"/>
              <a:t>“</a:t>
            </a:r>
            <a:r>
              <a:rPr kumimoji="0" lang="en-US" altLang="zh-TW" sz="1600" i="1" dirty="0"/>
              <a:t>http://</a:t>
            </a:r>
            <a:r>
              <a:rPr kumimoji="0" lang="en-US" altLang="zh-TW" sz="1600" i="1" dirty="0" err="1"/>
              <a:t>www.yahoo.com</a:t>
            </a:r>
            <a:r>
              <a:rPr kumimoji="0" lang="zh-TW" altLang="en-US" sz="1600" i="1" dirty="0"/>
              <a:t>”</a:t>
            </a:r>
            <a:r>
              <a:rPr kumimoji="0" lang="en-US" altLang="zh-TW" sz="1600" i="1" dirty="0"/>
              <a:t>);</a:t>
            </a:r>
          </a:p>
          <a:p>
            <a:pPr lvl="1"/>
            <a:r>
              <a:rPr kumimoji="0" lang="zh-TW" altLang="en-US" sz="2000" dirty="0"/>
              <a:t>使用上要注意：</a:t>
            </a:r>
            <a:endParaRPr kumimoji="0" lang="en-US" altLang="zh-TW" sz="2000" dirty="0"/>
          </a:p>
          <a:p>
            <a:pPr lvl="2"/>
            <a:r>
              <a:rPr kumimoji="0" lang="zh-TW" altLang="en-US" sz="2000" dirty="0"/>
              <a:t>假設</a:t>
            </a:r>
            <a:r>
              <a:rPr kumimoji="0" lang="en-US" altLang="zh-TW" sz="2000" dirty="0"/>
              <a:t> </a:t>
            </a:r>
            <a:r>
              <a:rPr kumimoji="0" lang="en-US" altLang="zh-TW" sz="2000" i="1" dirty="0"/>
              <a:t>response</a:t>
            </a:r>
            <a:r>
              <a:rPr kumimoji="0" lang="en-US" altLang="zh-TW" sz="2000" dirty="0"/>
              <a:t> </a:t>
            </a:r>
            <a:r>
              <a:rPr kumimoji="0" lang="zh-TW" altLang="en-US" sz="2000" dirty="0"/>
              <a:t>已經</a:t>
            </a:r>
            <a:r>
              <a:rPr kumimoji="0" lang="en-US" altLang="zh-TW" sz="2000" dirty="0"/>
              <a:t> </a:t>
            </a:r>
            <a:r>
              <a:rPr kumimoji="0" lang="en-US" altLang="zh-TW" sz="2000" i="1" dirty="0"/>
              <a:t>committed</a:t>
            </a:r>
            <a:r>
              <a:rPr kumimoji="0" lang="en-US" altLang="zh-TW" sz="2000" dirty="0"/>
              <a:t> </a:t>
            </a:r>
            <a:r>
              <a:rPr kumimoji="0" lang="zh-TW" altLang="en-US" sz="2000" dirty="0"/>
              <a:t>完成</a:t>
            </a:r>
            <a:r>
              <a:rPr kumimoji="0" lang="en-US" altLang="zh-TW" sz="2000" dirty="0"/>
              <a:t>(</a:t>
            </a:r>
            <a:r>
              <a:rPr kumimoji="0" lang="zh-TW" altLang="en-US" sz="2000" dirty="0"/>
              <a:t>例如已經利用</a:t>
            </a:r>
            <a:r>
              <a:rPr kumimoji="0" lang="en-US" altLang="zh-TW" sz="2000" dirty="0"/>
              <a:t> </a:t>
            </a:r>
            <a:r>
              <a:rPr kumimoji="0" lang="en-US" altLang="zh-TW" sz="2000" i="1" dirty="0" err="1"/>
              <a:t>PrintWriter</a:t>
            </a:r>
            <a:r>
              <a:rPr kumimoji="0" lang="en-US" altLang="zh-TW" sz="2000" dirty="0"/>
              <a:t> </a:t>
            </a:r>
            <a:r>
              <a:rPr kumimoji="0" lang="zh-TW" altLang="en-US" sz="2000" dirty="0"/>
              <a:t>物件將資料送給</a:t>
            </a:r>
            <a:r>
              <a:rPr kumimoji="0" lang="en-US" altLang="zh-TW" sz="2000" dirty="0"/>
              <a:t> </a:t>
            </a:r>
            <a:r>
              <a:rPr kumimoji="0" lang="en-US" altLang="zh-TW" sz="2000" i="1" dirty="0"/>
              <a:t>client</a:t>
            </a:r>
            <a:r>
              <a:rPr kumimoji="0" lang="en-US" altLang="zh-TW" sz="2000" dirty="0"/>
              <a:t> </a:t>
            </a:r>
            <a:r>
              <a:rPr kumimoji="0" lang="zh-TW" altLang="en-US" sz="2000" dirty="0"/>
              <a:t>端</a:t>
            </a:r>
            <a:r>
              <a:rPr kumimoji="0" lang="en-US" altLang="zh-TW" sz="2000" dirty="0"/>
              <a:t>)</a:t>
            </a:r>
            <a:r>
              <a:rPr kumimoji="0" lang="zh-TW" altLang="en-US" sz="2000" dirty="0"/>
              <a:t>之後就不能呼叫</a:t>
            </a:r>
            <a:r>
              <a:rPr kumimoji="0" lang="en-US" altLang="zh-TW" sz="2000" dirty="0"/>
              <a:t> </a:t>
            </a:r>
            <a:r>
              <a:rPr kumimoji="0" lang="en-US" altLang="zh-TW" sz="2000" i="1" dirty="0" err="1"/>
              <a:t>sendRedirect</a:t>
            </a:r>
            <a:r>
              <a:rPr kumimoji="0" lang="en-US" altLang="zh-TW" sz="2000" i="1" dirty="0"/>
              <a:t>() </a:t>
            </a:r>
            <a:r>
              <a:rPr kumimoji="0" lang="zh-TW" altLang="en-US" sz="2000" dirty="0"/>
              <a:t>，</a:t>
            </a:r>
            <a:r>
              <a:rPr kumimoji="0" lang="en-US" altLang="zh-TW" sz="2000" dirty="0"/>
              <a:t> </a:t>
            </a:r>
            <a:r>
              <a:rPr kumimoji="0" lang="zh-TW" altLang="en-US" sz="2000" dirty="0"/>
              <a:t>否則</a:t>
            </a:r>
            <a:r>
              <a:rPr kumimoji="0" lang="en-US" altLang="zh-TW" sz="2000" dirty="0"/>
              <a:t> </a:t>
            </a:r>
            <a:r>
              <a:rPr kumimoji="0" lang="en-US" altLang="zh-TW" sz="2000" i="1" dirty="0"/>
              <a:t>Servlet Container</a:t>
            </a:r>
            <a:r>
              <a:rPr kumimoji="0" lang="en-US" altLang="zh-TW" sz="2000" dirty="0"/>
              <a:t> </a:t>
            </a:r>
            <a:r>
              <a:rPr kumimoji="0" lang="zh-TW" altLang="en-US" sz="2000" dirty="0"/>
              <a:t>會丟出一個</a:t>
            </a:r>
            <a:r>
              <a:rPr kumimoji="0" lang="en-US" altLang="zh-TW" sz="2000" dirty="0"/>
              <a:t> </a:t>
            </a:r>
            <a:r>
              <a:rPr kumimoji="0" lang="en-US" altLang="zh-TW" sz="2000" i="1" dirty="0" err="1"/>
              <a:t>IllegalStateException</a:t>
            </a:r>
            <a:r>
              <a:rPr kumimoji="0" lang="en-US" altLang="zh-TW" sz="2000" dirty="0"/>
              <a:t> </a:t>
            </a:r>
            <a:r>
              <a:rPr kumimoji="0" lang="zh-TW" altLang="en-US" sz="2000" dirty="0"/>
              <a:t>例外。</a:t>
            </a:r>
            <a:endParaRPr kumimoji="0" lang="en-US" altLang="zh-TW" sz="2000" dirty="0"/>
          </a:p>
          <a:p>
            <a:pPr lvl="1"/>
            <a:r>
              <a:rPr kumimoji="0" lang="en-US" altLang="zh-TW" sz="2000" i="1" dirty="0" err="1"/>
              <a:t>sendRedirect</a:t>
            </a:r>
            <a:r>
              <a:rPr kumimoji="0" lang="en-US" altLang="zh-TW" sz="2000" i="1" dirty="0"/>
              <a:t>()</a:t>
            </a:r>
            <a:r>
              <a:rPr kumimoji="0" lang="en-US" altLang="zh-TW" sz="2000" dirty="0"/>
              <a:t> </a:t>
            </a:r>
            <a:r>
              <a:rPr kumimoji="0" lang="zh-TW" altLang="en-US" sz="2000" dirty="0"/>
              <a:t>不是由</a:t>
            </a:r>
            <a:r>
              <a:rPr kumimoji="0" lang="en-US" altLang="zh-TW" sz="2000" dirty="0"/>
              <a:t> </a:t>
            </a:r>
            <a:r>
              <a:rPr kumimoji="0" lang="en-US" altLang="zh-TW" sz="2000" i="1" dirty="0"/>
              <a:t>Server</a:t>
            </a:r>
            <a:r>
              <a:rPr kumimoji="0" lang="en-US" altLang="zh-TW" sz="2000" dirty="0"/>
              <a:t> </a:t>
            </a:r>
            <a:r>
              <a:rPr kumimoji="0" lang="zh-TW" altLang="en-US" sz="2000" dirty="0"/>
              <a:t>發動的而是由</a:t>
            </a:r>
            <a:r>
              <a:rPr kumimoji="0" lang="en-US" altLang="zh-TW" sz="2000" dirty="0"/>
              <a:t> </a:t>
            </a:r>
            <a:r>
              <a:rPr kumimoji="0" lang="en-US" altLang="zh-TW" sz="2000" i="1" dirty="0"/>
              <a:t>browser</a:t>
            </a:r>
            <a:r>
              <a:rPr kumimoji="0" lang="en-US" altLang="zh-TW" sz="2000" dirty="0"/>
              <a:t> </a:t>
            </a:r>
            <a:r>
              <a:rPr kumimoji="0" lang="zh-TW" altLang="en-US" sz="2000" dirty="0"/>
              <a:t>所發動。</a:t>
            </a:r>
          </a:p>
        </p:txBody>
      </p:sp>
    </p:spTree>
    <p:extLst>
      <p:ext uri="{BB962C8B-B14F-4D97-AF65-F5344CB8AC3E}">
        <p14:creationId xmlns:p14="http://schemas.microsoft.com/office/powerpoint/2010/main" val="3432095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76" name="AutoShape 12">
            <a:extLst>
              <a:ext uri="{FF2B5EF4-FFF2-40B4-BE49-F238E27FC236}">
                <a16:creationId xmlns:a16="http://schemas.microsoft.com/office/drawing/2014/main" id="{BB3F5D74-415E-334E-9B89-03A2A17BE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0" y="3860800"/>
            <a:ext cx="7056438" cy="863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5F843966-72CB-FA49-9CCA-52EC964A3E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/>
              <a:t>五、送出回應</a:t>
            </a: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1CE24EA4-D8A8-AC41-809F-532C0431DB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8213" y="1773239"/>
            <a:ext cx="7772400" cy="511175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i="1"/>
              <a:t>sendRedirect() </a:t>
            </a:r>
            <a:r>
              <a:rPr lang="zh-TW" altLang="en-US" b="0">
                <a:solidFill>
                  <a:srgbClr val="FF0000"/>
                </a:solidFill>
              </a:rPr>
              <a:t>錯誤</a:t>
            </a:r>
            <a:r>
              <a:rPr lang="zh-TW" altLang="en-US" b="0"/>
              <a:t>的使用：</a:t>
            </a:r>
          </a:p>
        </p:txBody>
      </p:sp>
      <p:graphicFrame>
        <p:nvGraphicFramePr>
          <p:cNvPr id="164875" name="Group 11">
            <a:extLst>
              <a:ext uri="{FF2B5EF4-FFF2-40B4-BE49-F238E27FC236}">
                <a16:creationId xmlns:a16="http://schemas.microsoft.com/office/drawing/2014/main" id="{86BC8CED-2F0D-924A-880D-958B48733D6F}"/>
              </a:ext>
            </a:extLst>
          </p:cNvPr>
          <p:cNvGraphicFramePr>
            <a:graphicFrameLocks noGrp="1"/>
          </p:cNvGraphicFramePr>
          <p:nvPr/>
        </p:nvGraphicFramePr>
        <p:xfrm>
          <a:off x="2279650" y="2420939"/>
          <a:ext cx="7920038" cy="2376487"/>
        </p:xfrm>
        <a:graphic>
          <a:graphicData uri="http://schemas.openxmlformats.org/drawingml/2006/table">
            <a:tbl>
              <a:tblPr/>
              <a:tblGrid>
                <a:gridCol w="7920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764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01. PrintWriter out;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02. String s = req.getParameter("s");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03. out = res.getWriter();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04. out.println(s);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05. </a:t>
                      </a: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out.flush();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06. </a:t>
                      </a: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res.sendRedirect("http://www.yahoo.com");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4877" name="AutoShape 13">
            <a:extLst>
              <a:ext uri="{FF2B5EF4-FFF2-40B4-BE49-F238E27FC236}">
                <a16:creationId xmlns:a16="http://schemas.microsoft.com/office/drawing/2014/main" id="{CC925F8D-429F-B141-B157-CCAEEA3EAB17}"/>
              </a:ext>
            </a:extLst>
          </p:cNvPr>
          <p:cNvSpPr>
            <a:spLocks/>
          </p:cNvSpPr>
          <p:nvPr/>
        </p:nvSpPr>
        <p:spPr bwMode="auto">
          <a:xfrm>
            <a:off x="3575051" y="4941889"/>
            <a:ext cx="6780213" cy="719137"/>
          </a:xfrm>
          <a:prstGeom prst="borderCallout2">
            <a:avLst>
              <a:gd name="adj1" fmla="val 15894"/>
              <a:gd name="adj2" fmla="val -1125"/>
              <a:gd name="adj3" fmla="val 15894"/>
              <a:gd name="adj4" fmla="val -3861"/>
              <a:gd name="adj5" fmla="val -28699"/>
              <a:gd name="adj6" fmla="val -6602"/>
            </a:avLst>
          </a:prstGeom>
          <a:solidFill>
            <a:srgbClr val="CCFFFF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kumimoji="0" lang="en-US" altLang="zh-TW" sz="1800" b="1" i="1">
                <a:latin typeface="Verdana" charset="0"/>
                <a:ea typeface="書法家粗黑體" charset="0"/>
                <a:cs typeface="書法家粗黑體" charset="0"/>
              </a:rPr>
              <a:t>c</a:t>
            </a:r>
            <a:r>
              <a:rPr lang="en-US" altLang="zh-TW" sz="1800" b="1" i="1">
                <a:latin typeface="Verdana" charset="0"/>
                <a:ea typeface="書法家粗黑體" charset="0"/>
                <a:cs typeface="書法家粗黑體" charset="0"/>
              </a:rPr>
              <a:t>ommitted</a:t>
            </a:r>
            <a:r>
              <a:rPr lang="en-US" altLang="zh-TW" sz="1800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zh-TW" altLang="en-US" sz="1800">
                <a:latin typeface="Verdana" charset="0"/>
                <a:ea typeface="書法家粗黑體" charset="0"/>
                <a:cs typeface="書法家粗黑體" charset="0"/>
              </a:rPr>
              <a:t>完成之後又再呼叫</a:t>
            </a:r>
            <a:r>
              <a:rPr lang="en-US" altLang="zh-TW" sz="1800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en-US" altLang="zh-TW" sz="1800" b="1" i="1">
                <a:latin typeface="Verdana" charset="0"/>
                <a:ea typeface="書法家粗黑體" charset="0"/>
                <a:cs typeface="書法家粗黑體" charset="0"/>
              </a:rPr>
              <a:t>sendRedirect()</a:t>
            </a:r>
            <a:r>
              <a:rPr lang="en-US" altLang="zh-TW" sz="1800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zh-TW" altLang="en-US" sz="1800">
                <a:latin typeface="Verdana" charset="0"/>
                <a:ea typeface="書法家粗黑體" charset="0"/>
                <a:cs typeface="書法家粗黑體" charset="0"/>
              </a:rPr>
              <a:t>，</a:t>
            </a:r>
            <a:r>
              <a:rPr lang="en-US" altLang="zh-TW" sz="1800" b="1" i="1">
                <a:latin typeface="Verdana" charset="0"/>
                <a:ea typeface="書法家粗黑體" charset="0"/>
                <a:cs typeface="書法家粗黑體" charset="0"/>
              </a:rPr>
              <a:t>Servlet Container</a:t>
            </a:r>
            <a:r>
              <a:rPr lang="en-US" altLang="zh-TW" sz="1800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zh-TW" altLang="en-US" sz="1800">
                <a:latin typeface="Verdana" charset="0"/>
                <a:ea typeface="書法家粗黑體" charset="0"/>
                <a:cs typeface="書法家粗黑體" charset="0"/>
              </a:rPr>
              <a:t>將會丟出</a:t>
            </a:r>
            <a:r>
              <a:rPr lang="en-US" altLang="zh-TW" sz="1800">
                <a:latin typeface="Verdana" charset="0"/>
                <a:ea typeface="書法家粗黑體" charset="0"/>
                <a:cs typeface="書法家粗黑體" charset="0"/>
              </a:rPr>
              <a:t>  </a:t>
            </a:r>
            <a:r>
              <a:rPr lang="en-US" altLang="zh-TW" sz="1800" b="1" i="1">
                <a:latin typeface="Verdana" charset="0"/>
                <a:ea typeface="書法家粗黑體" charset="0"/>
                <a:cs typeface="書法家粗黑體" charset="0"/>
              </a:rPr>
              <a:t>IllegalStateException</a:t>
            </a:r>
            <a:r>
              <a:rPr lang="en-US" altLang="zh-TW" sz="1800">
                <a:latin typeface="Verdana" charset="0"/>
                <a:ea typeface="書法家粗黑體" charset="0"/>
                <a:cs typeface="書法家粗黑體" charset="0"/>
              </a:rPr>
              <a:t>  </a:t>
            </a:r>
            <a:r>
              <a:rPr lang="zh-TW" altLang="en-US" sz="1800">
                <a:latin typeface="Verdana" charset="0"/>
                <a:ea typeface="書法家粗黑體" charset="0"/>
                <a:cs typeface="書法家粗黑體" charset="0"/>
              </a:rPr>
              <a:t>例外物件。</a:t>
            </a:r>
          </a:p>
        </p:txBody>
      </p:sp>
    </p:spTree>
    <p:extLst>
      <p:ext uri="{BB962C8B-B14F-4D97-AF65-F5344CB8AC3E}">
        <p14:creationId xmlns:p14="http://schemas.microsoft.com/office/powerpoint/2010/main" val="16714972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4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4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4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76" grpId="0" animBg="1"/>
      <p:bldP spid="16487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C5C9ED-4FD1-BF42-816C-512BE8865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WAR </a:t>
            </a:r>
            <a:r>
              <a:rPr lang="zh-TW" altLang="en-US"/>
              <a:t>檔</a:t>
            </a:r>
            <a:endParaRPr kumimoji="1" lang="zh-TW" altLang="en-US" dirty="0"/>
          </a:p>
        </p:txBody>
      </p:sp>
      <p:pic>
        <p:nvPicPr>
          <p:cNvPr id="17410" name="Picture 2" descr="Web Application Directory">
            <a:extLst>
              <a:ext uri="{FF2B5EF4-FFF2-40B4-BE49-F238E27FC236}">
                <a16:creationId xmlns:a16="http://schemas.microsoft.com/office/drawing/2014/main" id="{228EBC7E-1D3A-F448-B383-B716251BF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2205082"/>
            <a:ext cx="3263368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773AA86-664E-F24F-8B7F-50D4B378883F}"/>
              </a:ext>
            </a:extLst>
          </p:cNvPr>
          <p:cNvSpPr txBox="1"/>
          <p:nvPr/>
        </p:nvSpPr>
        <p:spPr>
          <a:xfrm>
            <a:off x="7132659" y="3482189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mywewapp.</a:t>
            </a:r>
            <a:r>
              <a:rPr lang="en-US" altLang="zh-TW" dirty="0" err="1">
                <a:solidFill>
                  <a:srgbClr val="FF0000"/>
                </a:solidFill>
              </a:rPr>
              <a:t>war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5EF39FFB-D948-B345-AD5C-C1E79F361619}"/>
              </a:ext>
            </a:extLst>
          </p:cNvPr>
          <p:cNvGrpSpPr/>
          <p:nvPr/>
        </p:nvGrpSpPr>
        <p:grpSpPr>
          <a:xfrm>
            <a:off x="5807968" y="3285202"/>
            <a:ext cx="1080120" cy="792162"/>
            <a:chOff x="3995936" y="3573016"/>
            <a:chExt cx="1080120" cy="792162"/>
          </a:xfrm>
        </p:grpSpPr>
        <p:sp>
          <p:nvSpPr>
            <p:cNvPr id="3" name="左-右雙向箭號 2">
              <a:extLst>
                <a:ext uri="{FF2B5EF4-FFF2-40B4-BE49-F238E27FC236}">
                  <a16:creationId xmlns:a16="http://schemas.microsoft.com/office/drawing/2014/main" id="{1B80FEDC-A8FD-B640-929B-C583643290E8}"/>
                </a:ext>
              </a:extLst>
            </p:cNvPr>
            <p:cNvSpPr/>
            <p:nvPr/>
          </p:nvSpPr>
          <p:spPr>
            <a:xfrm>
              <a:off x="3995936" y="3573016"/>
              <a:ext cx="1080120" cy="79216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E442980-FD71-5A4A-BD1B-BF206B2C8053}"/>
                </a:ext>
              </a:extLst>
            </p:cNvPr>
            <p:cNvSpPr txBox="1"/>
            <p:nvPr/>
          </p:nvSpPr>
          <p:spPr>
            <a:xfrm>
              <a:off x="4238478" y="3799820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打包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C54EA4A9-25C8-4C43-8A14-951957A1BDCD}"/>
              </a:ext>
            </a:extLst>
          </p:cNvPr>
          <p:cNvSpPr/>
          <p:nvPr/>
        </p:nvSpPr>
        <p:spPr>
          <a:xfrm>
            <a:off x="5807968" y="4437113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Web應用程式歸檔，</a:t>
            </a:r>
            <a:r>
              <a:rPr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eb application </a:t>
            </a:r>
            <a:r>
              <a:rPr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en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chive。是一種JAR檔案，其中包含用來分發的JSP、Java Servlet、Java類、XML檔案、標籤庫、靜態網頁（HTML和相關檔案），以及構成Web應用程式的資源。</a:t>
            </a:r>
          </a:p>
        </p:txBody>
      </p:sp>
    </p:spTree>
    <p:extLst>
      <p:ext uri="{BB962C8B-B14F-4D97-AF65-F5344CB8AC3E}">
        <p14:creationId xmlns:p14="http://schemas.microsoft.com/office/powerpoint/2010/main" val="3727122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>
            <a:extLst>
              <a:ext uri="{FF2B5EF4-FFF2-40B4-BE49-F238E27FC236}">
                <a16:creationId xmlns:a16="http://schemas.microsoft.com/office/drawing/2014/main" id="{36308D0C-E249-B949-B41A-40931353CD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/>
              <a:t>五、送出回應</a:t>
            </a:r>
          </a:p>
        </p:txBody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10B9EC4D-5AD7-0845-AD39-EB76584AF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8213" y="1773239"/>
            <a:ext cx="7772400" cy="511175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i="1"/>
              <a:t>sendRedirect() </a:t>
            </a:r>
            <a:r>
              <a:rPr lang="zh-TW" altLang="en-US" b="0">
                <a:solidFill>
                  <a:srgbClr val="FF0000"/>
                </a:solidFill>
              </a:rPr>
              <a:t>正確</a:t>
            </a:r>
            <a:r>
              <a:rPr lang="zh-TW" altLang="en-US" b="0"/>
              <a:t>的使用</a:t>
            </a:r>
            <a:r>
              <a:rPr lang="zh-TW" altLang="en-US" i="1"/>
              <a:t>：</a:t>
            </a:r>
          </a:p>
        </p:txBody>
      </p:sp>
      <p:graphicFrame>
        <p:nvGraphicFramePr>
          <p:cNvPr id="163853" name="Group 13">
            <a:extLst>
              <a:ext uri="{FF2B5EF4-FFF2-40B4-BE49-F238E27FC236}">
                <a16:creationId xmlns:a16="http://schemas.microsoft.com/office/drawing/2014/main" id="{E7AF159E-F5E5-2342-84FF-CC92FD383521}"/>
              </a:ext>
            </a:extLst>
          </p:cNvPr>
          <p:cNvGraphicFramePr>
            <a:graphicFrameLocks noGrp="1"/>
          </p:cNvGraphicFramePr>
          <p:nvPr/>
        </p:nvGraphicFramePr>
        <p:xfrm>
          <a:off x="2279651" y="2420938"/>
          <a:ext cx="7993063" cy="3688064"/>
        </p:xfrm>
        <a:graphic>
          <a:graphicData uri="http://schemas.openxmlformats.org/drawingml/2006/table">
            <a:tbl>
              <a:tblPr/>
              <a:tblGrid>
                <a:gridCol w="7993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77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01. PrintWriter out;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02. String s = req.getParameter("s");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03. if (s.equals("java"))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04.     out = res.getWriter();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05.     out.println(s);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06.     out.flush();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07.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08. else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09.     res.sendRedirect("http://www.yahoo.com");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10. }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9315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3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4369604F-0BA6-3A41-B73D-064F78D438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/>
              <a:t>五、送出回應</a:t>
            </a:r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B3CF3D8B-F99D-704C-ABF4-B1F01158E4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8213" y="1628776"/>
            <a:ext cx="8208962" cy="4105275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altLang="zh-TW" i="1" dirty="0" err="1"/>
              <a:t>HttpServletResponse.sendError</a:t>
            </a:r>
            <a:r>
              <a:rPr lang="en-US" altLang="zh-TW" i="1" dirty="0"/>
              <a:t>()</a:t>
            </a:r>
          </a:p>
          <a:p>
            <a:pPr lvl="1">
              <a:buFont typeface="Times New Roman" charset="0"/>
              <a:buChar char="–"/>
              <a:defRPr/>
            </a:pPr>
            <a:r>
              <a:rPr kumimoji="0" lang="zh-TW" altLang="en-US" dirty="0"/>
              <a:t>傳送所指定的狀態碼到</a:t>
            </a:r>
            <a:r>
              <a:rPr kumimoji="0" lang="en-US" altLang="zh-TW" dirty="0"/>
              <a:t> </a:t>
            </a:r>
            <a:r>
              <a:rPr kumimoji="0" lang="en-US" altLang="zh-TW" b="1" i="1" dirty="0"/>
              <a:t>Client</a:t>
            </a:r>
            <a:r>
              <a:rPr kumimoji="0" lang="en-US" altLang="zh-TW" dirty="0"/>
              <a:t> </a:t>
            </a:r>
            <a:r>
              <a:rPr kumimoji="0" lang="zh-TW" altLang="en-US" dirty="0"/>
              <a:t>端，瀏覽器會顯示適當的資訊給</a:t>
            </a:r>
            <a:r>
              <a:rPr kumimoji="0" lang="en-US" altLang="zh-TW" dirty="0"/>
              <a:t> </a:t>
            </a:r>
            <a:r>
              <a:rPr kumimoji="0" lang="en-US" altLang="zh-TW" b="1" i="1" dirty="0"/>
              <a:t>end user</a:t>
            </a:r>
            <a:r>
              <a:rPr kumimoji="0" lang="zh-TW" altLang="en-US" dirty="0"/>
              <a:t>。</a:t>
            </a:r>
            <a:endParaRPr kumimoji="0" lang="en-US" altLang="zh-TW" dirty="0"/>
          </a:p>
          <a:p>
            <a:pPr lvl="1">
              <a:buFont typeface="Times New Roman" charset="0"/>
              <a:buChar char="–"/>
              <a:defRPr/>
            </a:pPr>
            <a:r>
              <a:rPr kumimoji="0" lang="zh-TW" altLang="en-US" dirty="0"/>
              <a:t>例：</a:t>
            </a:r>
            <a:endParaRPr kumimoji="0" lang="en-US" altLang="zh-TW" dirty="0"/>
          </a:p>
          <a:p>
            <a:pPr lvl="2">
              <a:buFont typeface="Times New Roman" charset="0"/>
              <a:buChar char="–"/>
              <a:defRPr/>
            </a:pPr>
            <a:r>
              <a:rPr kumimoji="0" lang="en-US" altLang="zh-TW" sz="1600" i="1" dirty="0" err="1"/>
              <a:t>res.sendError</a:t>
            </a:r>
            <a:r>
              <a:rPr kumimoji="0" lang="en-US" altLang="zh-TW" sz="1600" i="1" dirty="0"/>
              <a:t>(</a:t>
            </a:r>
            <a:r>
              <a:rPr kumimoji="0" lang="en-US" altLang="zh-TW" sz="1600" i="1" dirty="0" err="1"/>
              <a:t>res.SC_UNAUTHORIZED</a:t>
            </a:r>
            <a:r>
              <a:rPr kumimoji="0" lang="en-US" altLang="zh-TW" sz="1600" i="1" dirty="0"/>
              <a:t>) </a:t>
            </a:r>
            <a:br>
              <a:rPr kumimoji="0" lang="en-US" altLang="zh-TW" sz="1600" i="1" dirty="0"/>
            </a:br>
            <a:r>
              <a:rPr kumimoji="0" lang="en-US" altLang="zh-TW" sz="1600" i="1" dirty="0" err="1"/>
              <a:t>res.sendError</a:t>
            </a:r>
            <a:r>
              <a:rPr kumimoji="0" lang="en-US" altLang="zh-TW" sz="1600" i="1" dirty="0"/>
              <a:t>(</a:t>
            </a:r>
            <a:r>
              <a:rPr kumimoji="0" lang="en-US" altLang="zh-TW" sz="1600" i="1" dirty="0" err="1"/>
              <a:t>res.SC_UNAUTHORIZED</a:t>
            </a:r>
            <a:r>
              <a:rPr kumimoji="0" lang="en-US" altLang="zh-TW" sz="1600" i="1" dirty="0"/>
              <a:t>, "This is UNAUTHORIZED");</a:t>
            </a:r>
          </a:p>
          <a:p>
            <a:pPr lvl="1">
              <a:buFont typeface="Times New Roman" charset="0"/>
              <a:buChar char="–"/>
              <a:defRPr/>
            </a:pPr>
            <a:r>
              <a:rPr kumimoji="0" lang="zh-TW" altLang="en-US" dirty="0"/>
              <a:t>若要自定</a:t>
            </a:r>
            <a:r>
              <a:rPr kumimoji="0" lang="en-US" altLang="zh-TW" dirty="0"/>
              <a:t> </a:t>
            </a:r>
            <a:r>
              <a:rPr kumimoji="0" lang="en-US" altLang="zh-TW" b="1" i="1" dirty="0"/>
              <a:t>error</a:t>
            </a:r>
            <a:r>
              <a:rPr kumimoji="0" lang="en-US" altLang="zh-TW" dirty="0"/>
              <a:t> </a:t>
            </a:r>
            <a:r>
              <a:rPr kumimoji="0" lang="zh-TW" altLang="en-US" dirty="0"/>
              <a:t>訊息給</a:t>
            </a:r>
            <a:r>
              <a:rPr kumimoji="0" lang="en-US" altLang="zh-TW" dirty="0"/>
              <a:t> </a:t>
            </a:r>
            <a:r>
              <a:rPr kumimoji="0" lang="en-US" altLang="zh-TW" b="1" i="1" dirty="0"/>
              <a:t>client</a:t>
            </a:r>
            <a:r>
              <a:rPr kumimoji="0" lang="en-US" altLang="zh-TW" dirty="0"/>
              <a:t> </a:t>
            </a:r>
            <a:r>
              <a:rPr kumimoji="0" lang="zh-TW" altLang="en-US" dirty="0"/>
              <a:t>端請使用</a:t>
            </a:r>
            <a:r>
              <a:rPr kumimoji="0" lang="en-US" altLang="zh-TW" dirty="0"/>
              <a:t> </a:t>
            </a:r>
            <a:r>
              <a:rPr kumimoji="0" lang="en-US" altLang="zh-TW" b="1" i="1" dirty="0" err="1"/>
              <a:t>sendError</a:t>
            </a:r>
            <a:r>
              <a:rPr kumimoji="0" lang="en-US" altLang="zh-TW" b="1" i="1" dirty="0"/>
              <a:t>()</a:t>
            </a:r>
            <a:r>
              <a:rPr kumimoji="0" lang="en-US" altLang="zh-TW" dirty="0"/>
              <a:t> </a:t>
            </a:r>
            <a:r>
              <a:rPr kumimoji="0" lang="zh-TW" altLang="en-US" dirty="0"/>
              <a:t>而不建議使用</a:t>
            </a:r>
            <a:r>
              <a:rPr kumimoji="0" lang="en-US" altLang="zh-TW" dirty="0"/>
              <a:t> </a:t>
            </a:r>
            <a:r>
              <a:rPr kumimoji="0" lang="en-US" altLang="zh-TW" b="1" i="1" dirty="0" err="1"/>
              <a:t>setStatus</a:t>
            </a:r>
            <a:r>
              <a:rPr kumimoji="0" lang="en-US" altLang="zh-TW" b="1" i="1" dirty="0"/>
              <a:t>()</a:t>
            </a:r>
            <a:r>
              <a:rPr kumimoji="0" lang="en-US" altLang="zh-TW" dirty="0"/>
              <a:t> </a:t>
            </a:r>
            <a:r>
              <a:rPr kumimoji="0"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66471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283BB4-2798-464A-B527-ABFA72E15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Quiz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5FF6DF-C00C-A04A-A8D4-BFF254B59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70" y="0"/>
            <a:ext cx="9134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798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AAFAA1D-DD7E-D448-8A4A-23230897F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92" y="0"/>
            <a:ext cx="910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11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84A66FD-BF39-6944-BCA4-029EA2605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723"/>
            <a:ext cx="9144000" cy="68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7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>
            <a:extLst>
              <a:ext uri="{FF2B5EF4-FFF2-40B4-BE49-F238E27FC236}">
                <a16:creationId xmlns:a16="http://schemas.microsoft.com/office/drawing/2014/main" id="{E2B88A8F-315C-1248-8CB9-642786867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b="0" dirty="0"/>
              <a:t>分析</a:t>
            </a:r>
            <a:r>
              <a:rPr lang="en-US" altLang="zh-TW" b="0" dirty="0"/>
              <a:t> </a:t>
            </a:r>
            <a:r>
              <a:rPr lang="en-US" altLang="zh-TW" dirty="0"/>
              <a:t>Header</a:t>
            </a:r>
            <a:endParaRPr lang="zh-TW" altLang="en-US" dirty="0">
              <a:latin typeface="Verdana" charset="0"/>
            </a:endParaRPr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1AFB6A17-1CD1-C74C-9A62-1EC6FA4614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051" y="1700610"/>
            <a:ext cx="9309099" cy="584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zh-TW" altLang="en-US" b="0" dirty="0"/>
              <a:t>分析</a:t>
            </a:r>
            <a:r>
              <a:rPr lang="en-US" altLang="zh-TW" b="0" dirty="0"/>
              <a:t> </a:t>
            </a:r>
            <a:r>
              <a:rPr lang="en-US" altLang="zh-TW" i="1" dirty="0"/>
              <a:t>Header</a:t>
            </a:r>
            <a:r>
              <a:rPr lang="en-US" altLang="zh-TW" b="0" dirty="0"/>
              <a:t> </a:t>
            </a:r>
            <a:r>
              <a:rPr lang="zh-TW" altLang="en-US" b="0" dirty="0"/>
              <a:t>請求：</a:t>
            </a:r>
          </a:p>
        </p:txBody>
      </p:sp>
      <p:graphicFrame>
        <p:nvGraphicFramePr>
          <p:cNvPr id="148511" name="Group 31">
            <a:extLst>
              <a:ext uri="{FF2B5EF4-FFF2-40B4-BE49-F238E27FC236}">
                <a16:creationId xmlns:a16="http://schemas.microsoft.com/office/drawing/2014/main" id="{54A0CE8D-5E35-C04C-A445-345DB9201277}"/>
              </a:ext>
            </a:extLst>
          </p:cNvPr>
          <p:cNvGraphicFramePr>
            <a:graphicFrameLocks noGrp="1"/>
          </p:cNvGraphicFramePr>
          <p:nvPr/>
        </p:nvGraphicFramePr>
        <p:xfrm>
          <a:off x="527052" y="2276872"/>
          <a:ext cx="9529762" cy="3948114"/>
        </p:xfrm>
        <a:graphic>
          <a:graphicData uri="http://schemas.openxmlformats.org/drawingml/2006/table">
            <a:tbl>
              <a:tblPr/>
              <a:tblGrid>
                <a:gridCol w="9529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方法名稱：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3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String </a:t>
                      </a:r>
                      <a:r>
                        <a:rPr kumimoji="1" lang="en-US" altLang="zh-TW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getHeader</a:t>
                      </a:r>
                      <a:r>
                        <a:rPr kumimoji="1" lang="en-US" altLang="zh-TW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(String </a:t>
                      </a:r>
                      <a:r>
                        <a:rPr kumimoji="1" lang="en-US" altLang="zh-TW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headerName</a:t>
                      </a:r>
                      <a:r>
                        <a:rPr kumimoji="1" lang="en-US" altLang="zh-TW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取得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  <a:r>
                        <a:rPr kumimoji="1" lang="en-US" altLang="zh-TW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headerName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變數名稱的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  <a:r>
                        <a:rPr kumimoji="1" lang="en-US" altLang="zh-TW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head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內容值。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Enumeration getHeaders(String headerName)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取得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headerName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的集合資料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Enumeration getHeaderNames()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取得所有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Header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名稱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int </a:t>
                      </a:r>
                      <a:r>
                        <a:rPr kumimoji="1" lang="en-US" altLang="zh-TW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getIntHeader</a:t>
                      </a:r>
                      <a:r>
                        <a:rPr kumimoji="1" lang="en-US" altLang="zh-TW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(String </a:t>
                      </a:r>
                      <a:r>
                        <a:rPr kumimoji="1" lang="en-US" altLang="zh-TW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headerName</a:t>
                      </a:r>
                      <a:r>
                        <a:rPr kumimoji="1" lang="en-US" altLang="zh-TW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取得</a:t>
                      </a: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  <a:r>
                        <a:rPr kumimoji="1" lang="en-US" altLang="zh-TW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headerName</a:t>
                      </a: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</a:t>
                      </a:r>
                      <a:r>
                        <a:rPr kumimoji="0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的整數值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1346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8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8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3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C909E-7B9B-5A43-89BA-77BCAD5C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/>
              <a:t>分析</a:t>
            </a:r>
            <a:r>
              <a:rPr lang="en-US" altLang="zh-TW" b="0" dirty="0"/>
              <a:t> </a:t>
            </a:r>
            <a:r>
              <a:rPr lang="en-US" altLang="zh-TW" dirty="0"/>
              <a:t>Header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B1A9C5-EA42-5E41-ADB2-42EF5FBB5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1" y="1844675"/>
            <a:ext cx="9889429" cy="4281488"/>
          </a:xfrm>
        </p:spPr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 Header </a:t>
            </a:r>
            <a:r>
              <a:rPr kumimoji="1" lang="zh-CN" altLang="en-US" dirty="0"/>
              <a:t>的情境：</a:t>
            </a:r>
            <a:endParaRPr kumimoji="1" lang="en-US" altLang="zh-CN" dirty="0"/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Servlet</a:t>
            </a:r>
            <a:r>
              <a:rPr lang="zh-TW" altLang="en-US" dirty="0"/>
              <a:t>代碼中處理</a:t>
            </a:r>
            <a:r>
              <a:rPr lang="en-US" altLang="zh-TW" dirty="0"/>
              <a:t>HTTP</a:t>
            </a:r>
            <a:r>
              <a:rPr lang="zh-TW" altLang="en-US" dirty="0"/>
              <a:t>協議標頭非常重要，因為它們包含有關調用客戶端的有價值信息。您可以使用標頭查找</a:t>
            </a:r>
            <a:r>
              <a:rPr lang="zh-TW" altLang="en-US" dirty="0">
                <a:solidFill>
                  <a:srgbClr val="CC0000"/>
                </a:solidFill>
              </a:rPr>
              <a:t>客戶端使用的瀏覽器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CC0000"/>
                </a:solidFill>
              </a:rPr>
              <a:t>操作系統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CC0000"/>
                </a:solidFill>
              </a:rPr>
              <a:t>國家</a:t>
            </a:r>
            <a:r>
              <a:rPr lang="en-US" altLang="zh-TW" dirty="0">
                <a:solidFill>
                  <a:srgbClr val="CC0000"/>
                </a:solidFill>
              </a:rPr>
              <a:t>/</a:t>
            </a:r>
            <a:r>
              <a:rPr lang="zh-TW" altLang="en-US" dirty="0">
                <a:solidFill>
                  <a:srgbClr val="CC0000"/>
                </a:solidFill>
              </a:rPr>
              <a:t>地區</a:t>
            </a:r>
            <a:r>
              <a:rPr lang="zh-TW" altLang="en-US" dirty="0"/>
              <a:t>或</a:t>
            </a:r>
            <a:r>
              <a:rPr lang="zh-TW" altLang="en-US" dirty="0">
                <a:solidFill>
                  <a:srgbClr val="CC0000"/>
                </a:solidFill>
              </a:rPr>
              <a:t>語言</a:t>
            </a:r>
            <a:r>
              <a:rPr lang="zh-TW" altLang="en-US" dirty="0"/>
              <a:t>等。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39505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88BA5F-4B74-A340-AC39-5A90E146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/>
              <a:t>分析</a:t>
            </a:r>
            <a:r>
              <a:rPr lang="en-US" altLang="zh-TW" b="0" dirty="0"/>
              <a:t> </a:t>
            </a:r>
            <a:r>
              <a:rPr lang="en-US" altLang="zh-TW" dirty="0"/>
              <a:t>Header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9C2961-8A9F-F74F-A9DC-340BE841D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Servlet </a:t>
            </a:r>
            <a:r>
              <a:rPr lang="zh-TW" altLang="en-US" dirty="0"/>
              <a:t>客戶端</a:t>
            </a:r>
            <a:r>
              <a:rPr lang="en-US" altLang="zh-TW" dirty="0"/>
              <a:t> HTTP </a:t>
            </a:r>
            <a:r>
              <a:rPr lang="zh-TW" altLang="en-US" dirty="0"/>
              <a:t>請求</a:t>
            </a:r>
            <a:endParaRPr kumimoji="1" lang="en-US" altLang="zh-CN" dirty="0"/>
          </a:p>
          <a:p>
            <a:pPr lvl="1"/>
            <a:r>
              <a:rPr lang="en" altLang="zh-TW" dirty="0">
                <a:hlinkClick r:id="rId2"/>
              </a:rPr>
              <a:t>https://www.runoob.com/servlet/servlet-client-request.html</a:t>
            </a:r>
            <a:endParaRPr lang="en" altLang="zh-TW" dirty="0"/>
          </a:p>
          <a:p>
            <a:r>
              <a:rPr lang="en" altLang="zh-TW" dirty="0"/>
              <a:t>Servlet </a:t>
            </a:r>
            <a:r>
              <a:rPr lang="zh-TW" altLang="en-US" dirty="0"/>
              <a:t>客戶端</a:t>
            </a:r>
            <a:r>
              <a:rPr lang="en-US" altLang="zh-TW" dirty="0"/>
              <a:t> </a:t>
            </a:r>
            <a:r>
              <a:rPr lang="en" altLang="zh-TW" dirty="0"/>
              <a:t>HTTP </a:t>
            </a:r>
            <a:r>
              <a:rPr lang="zh-TW" altLang="en-US" dirty="0"/>
              <a:t>回應</a:t>
            </a:r>
            <a:endParaRPr lang="en-US" altLang="zh-TW" dirty="0"/>
          </a:p>
          <a:p>
            <a:pPr lvl="1"/>
            <a:r>
              <a:rPr lang="en" altLang="zh-TW" dirty="0">
                <a:hlinkClick r:id="rId3"/>
              </a:rPr>
              <a:t>https://www.runoob.com/servlet/servlet-server-response.html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83624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77" name="AutoShape 21">
            <a:extLst>
              <a:ext uri="{FF2B5EF4-FFF2-40B4-BE49-F238E27FC236}">
                <a16:creationId xmlns:a16="http://schemas.microsoft.com/office/drawing/2014/main" id="{EFD94F0A-959C-CD4A-8991-492DEEAA8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3637" y="3644405"/>
            <a:ext cx="5761038" cy="5048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47475" name="AutoShape 19">
            <a:extLst>
              <a:ext uri="{FF2B5EF4-FFF2-40B4-BE49-F238E27FC236}">
                <a16:creationId xmlns:a16="http://schemas.microsoft.com/office/drawing/2014/main" id="{85CCBB0B-917E-5142-AC1B-BB574796D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3638" y="3212605"/>
            <a:ext cx="7129463" cy="576263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47473" name="AutoShape 17">
            <a:extLst>
              <a:ext uri="{FF2B5EF4-FFF2-40B4-BE49-F238E27FC236}">
                <a16:creationId xmlns:a16="http://schemas.microsoft.com/office/drawing/2014/main" id="{81EF2BD2-E5E8-F04C-B8EB-88961D28F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8462" y="2852242"/>
            <a:ext cx="4464050" cy="576262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47471" name="AutoShape 15">
            <a:extLst>
              <a:ext uri="{FF2B5EF4-FFF2-40B4-BE49-F238E27FC236}">
                <a16:creationId xmlns:a16="http://schemas.microsoft.com/office/drawing/2014/main" id="{57D2A32C-0DDD-6D4D-9BA6-6DBE8A131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0850" y="2420442"/>
            <a:ext cx="3600450" cy="576262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D29FE8F0-B62D-BA47-9272-31E223591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b="0" dirty="0"/>
              <a:t>分析</a:t>
            </a:r>
            <a:r>
              <a:rPr lang="en-US" altLang="zh-TW" b="0" dirty="0"/>
              <a:t> </a:t>
            </a:r>
            <a:r>
              <a:rPr lang="en-US" altLang="zh-TW" dirty="0"/>
              <a:t>Header</a:t>
            </a:r>
            <a:endParaRPr lang="zh-TW" altLang="en-US" dirty="0">
              <a:latin typeface="Verdana" charset="0"/>
            </a:endParaRPr>
          </a:p>
        </p:txBody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02EB2D9A-3A56-164E-ACF6-380CE3431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051" y="1699718"/>
            <a:ext cx="9247186" cy="511175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i="1" dirty="0"/>
              <a:t>Header</a:t>
            </a:r>
            <a:r>
              <a:rPr lang="en-US" altLang="zh-TW" dirty="0"/>
              <a:t> </a:t>
            </a:r>
            <a:r>
              <a:rPr lang="zh-TW" altLang="en-US" b="0" dirty="0"/>
              <a:t>範例：</a:t>
            </a:r>
          </a:p>
        </p:txBody>
      </p:sp>
      <p:graphicFrame>
        <p:nvGraphicFramePr>
          <p:cNvPr id="147470" name="Group 14">
            <a:extLst>
              <a:ext uri="{FF2B5EF4-FFF2-40B4-BE49-F238E27FC236}">
                <a16:creationId xmlns:a16="http://schemas.microsoft.com/office/drawing/2014/main" id="{3F3838DE-68EA-F34E-BB06-90E4B0C9DA74}"/>
              </a:ext>
            </a:extLst>
          </p:cNvPr>
          <p:cNvGraphicFramePr>
            <a:graphicFrameLocks noGrp="1"/>
          </p:cNvGraphicFramePr>
          <p:nvPr/>
        </p:nvGraphicFramePr>
        <p:xfrm>
          <a:off x="2073276" y="2564905"/>
          <a:ext cx="7921625" cy="2016125"/>
        </p:xfrm>
        <a:graphic>
          <a:graphicData uri="http://schemas.openxmlformats.org/drawingml/2006/table">
            <a:tbl>
              <a:tblPr/>
              <a:tblGrid>
                <a:gridCol w="792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16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Enumeration headers = req.getHeaderNames();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while(headers.hasMoreElements())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   String header = (String)headers.nextElement();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   String value = req.getHeader(header);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7472" name="AutoShape 16">
            <a:extLst>
              <a:ext uri="{FF2B5EF4-FFF2-40B4-BE49-F238E27FC236}">
                <a16:creationId xmlns:a16="http://schemas.microsoft.com/office/drawing/2014/main" id="{80770677-7D2A-AF4F-BE36-D4B3FA560B63}"/>
              </a:ext>
            </a:extLst>
          </p:cNvPr>
          <p:cNvSpPr>
            <a:spLocks/>
          </p:cNvSpPr>
          <p:nvPr/>
        </p:nvSpPr>
        <p:spPr bwMode="auto">
          <a:xfrm>
            <a:off x="6970712" y="1844179"/>
            <a:ext cx="2947988" cy="401638"/>
          </a:xfrm>
          <a:prstGeom prst="borderCallout2">
            <a:avLst>
              <a:gd name="adj1" fmla="val 28458"/>
              <a:gd name="adj2" fmla="val -2583"/>
              <a:gd name="adj3" fmla="val 28458"/>
              <a:gd name="adj4" fmla="val -8560"/>
              <a:gd name="adj5" fmla="val 139130"/>
              <a:gd name="adj6" fmla="val -14810"/>
            </a:avLst>
          </a:prstGeom>
          <a:solidFill>
            <a:srgbClr val="CCFFFF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zh-TW" altLang="en-US" sz="1800">
                <a:latin typeface="Verdana" charset="0"/>
                <a:ea typeface="書法家粗黑體" charset="0"/>
                <a:cs typeface="書法家粗黑體" charset="0"/>
              </a:rPr>
              <a:t>取得所有</a:t>
            </a:r>
            <a:r>
              <a:rPr lang="en-US" altLang="zh-TW" sz="1800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en-US" altLang="zh-TW" sz="1800" b="1" i="1">
                <a:latin typeface="Verdana" charset="0"/>
                <a:ea typeface="書法家粗黑體" charset="0"/>
                <a:cs typeface="書法家粗黑體" charset="0"/>
              </a:rPr>
              <a:t>Header</a:t>
            </a:r>
            <a:r>
              <a:rPr lang="en-US" altLang="zh-TW" sz="1800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zh-TW" altLang="en-US" sz="1800">
                <a:latin typeface="Verdana" charset="0"/>
                <a:ea typeface="書法家粗黑體" charset="0"/>
                <a:cs typeface="書法家粗黑體" charset="0"/>
              </a:rPr>
              <a:t>名稱</a:t>
            </a:r>
          </a:p>
        </p:txBody>
      </p:sp>
      <p:sp>
        <p:nvSpPr>
          <p:cNvPr id="147474" name="AutoShape 18">
            <a:extLst>
              <a:ext uri="{FF2B5EF4-FFF2-40B4-BE49-F238E27FC236}">
                <a16:creationId xmlns:a16="http://schemas.microsoft.com/office/drawing/2014/main" id="{74A8B23F-7847-B545-96C1-B87B969D5A6F}"/>
              </a:ext>
            </a:extLst>
          </p:cNvPr>
          <p:cNvSpPr>
            <a:spLocks/>
          </p:cNvSpPr>
          <p:nvPr/>
        </p:nvSpPr>
        <p:spPr bwMode="auto">
          <a:xfrm>
            <a:off x="2073275" y="4652468"/>
            <a:ext cx="2089150" cy="681037"/>
          </a:xfrm>
          <a:prstGeom prst="borderCallout2">
            <a:avLst>
              <a:gd name="adj1" fmla="val 16782"/>
              <a:gd name="adj2" fmla="val 103648"/>
              <a:gd name="adj3" fmla="val 16782"/>
              <a:gd name="adj4" fmla="val 118162"/>
              <a:gd name="adj5" fmla="val -175292"/>
              <a:gd name="adj6" fmla="val 133282"/>
            </a:avLst>
          </a:prstGeom>
          <a:solidFill>
            <a:srgbClr val="CCFFFF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zh-TW" altLang="en-US" sz="1800">
                <a:latin typeface="Verdana" charset="0"/>
                <a:ea typeface="書法家粗黑體" charset="0"/>
                <a:cs typeface="書法家粗黑體" charset="0"/>
              </a:rPr>
              <a:t>判斷是否還有</a:t>
            </a:r>
            <a:endParaRPr lang="en-US" altLang="zh-TW" sz="1800">
              <a:latin typeface="Verdana" charset="0"/>
              <a:ea typeface="書法家粗黑體" charset="0"/>
              <a:cs typeface="書法家粗黑體" charset="0"/>
            </a:endParaRPr>
          </a:p>
          <a:p>
            <a:pPr algn="ctr">
              <a:defRPr/>
            </a:pPr>
            <a:r>
              <a:rPr lang="en-US" altLang="zh-TW" sz="1800" b="1" i="1">
                <a:latin typeface="Verdana" charset="0"/>
                <a:ea typeface="書法家粗黑體" charset="0"/>
                <a:cs typeface="書法家粗黑體" charset="0"/>
              </a:rPr>
              <a:t>Header</a:t>
            </a:r>
            <a:r>
              <a:rPr lang="en-US" altLang="zh-TW" sz="1800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zh-TW" altLang="en-US" sz="1800">
                <a:latin typeface="Verdana" charset="0"/>
                <a:ea typeface="書法家粗黑體" charset="0"/>
                <a:cs typeface="書法家粗黑體" charset="0"/>
              </a:rPr>
              <a:t>元素</a:t>
            </a:r>
          </a:p>
        </p:txBody>
      </p:sp>
      <p:sp>
        <p:nvSpPr>
          <p:cNvPr id="147476" name="AutoShape 20">
            <a:extLst>
              <a:ext uri="{FF2B5EF4-FFF2-40B4-BE49-F238E27FC236}">
                <a16:creationId xmlns:a16="http://schemas.microsoft.com/office/drawing/2014/main" id="{8B1289DE-4B72-C644-8B18-A10D7890E5F0}"/>
              </a:ext>
            </a:extLst>
          </p:cNvPr>
          <p:cNvSpPr>
            <a:spLocks/>
          </p:cNvSpPr>
          <p:nvPr/>
        </p:nvSpPr>
        <p:spPr bwMode="auto">
          <a:xfrm>
            <a:off x="7981951" y="4004768"/>
            <a:ext cx="1868487" cy="719137"/>
          </a:xfrm>
          <a:prstGeom prst="borderCallout2">
            <a:avLst>
              <a:gd name="adj1" fmla="val 15894"/>
              <a:gd name="adj2" fmla="val -4079"/>
              <a:gd name="adj3" fmla="val 15894"/>
              <a:gd name="adj4" fmla="val -17333"/>
              <a:gd name="adj5" fmla="val -30023"/>
              <a:gd name="adj6" fmla="val -31009"/>
            </a:avLst>
          </a:prstGeom>
          <a:solidFill>
            <a:srgbClr val="CCFFFF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zh-TW" altLang="en-US" sz="1800">
                <a:latin typeface="Verdana" charset="0"/>
                <a:ea typeface="書法家粗黑體" charset="0"/>
                <a:cs typeface="書法家粗黑體" charset="0"/>
              </a:rPr>
              <a:t>取得當下的</a:t>
            </a:r>
            <a:endParaRPr lang="en-US" altLang="zh-TW" sz="1800">
              <a:latin typeface="Verdana" charset="0"/>
              <a:ea typeface="書法家粗黑體" charset="0"/>
              <a:cs typeface="書法家粗黑體" charset="0"/>
            </a:endParaRPr>
          </a:p>
          <a:p>
            <a:pPr algn="ctr">
              <a:defRPr/>
            </a:pPr>
            <a:r>
              <a:rPr lang="en-US" altLang="zh-TW" sz="1800" b="1" i="1">
                <a:latin typeface="Verdana" charset="0"/>
                <a:ea typeface="書法家粗黑體" charset="0"/>
                <a:cs typeface="書法家粗黑體" charset="0"/>
              </a:rPr>
              <a:t>Header</a:t>
            </a:r>
            <a:r>
              <a:rPr lang="en-US" altLang="zh-TW" sz="1800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zh-TW" altLang="en-US" sz="1800">
                <a:latin typeface="Verdana" charset="0"/>
                <a:ea typeface="書法家粗黑體" charset="0"/>
                <a:cs typeface="書法家粗黑體" charset="0"/>
              </a:rPr>
              <a:t>元素</a:t>
            </a:r>
          </a:p>
        </p:txBody>
      </p:sp>
      <p:sp>
        <p:nvSpPr>
          <p:cNvPr id="147478" name="AutoShape 22">
            <a:extLst>
              <a:ext uri="{FF2B5EF4-FFF2-40B4-BE49-F238E27FC236}">
                <a16:creationId xmlns:a16="http://schemas.microsoft.com/office/drawing/2014/main" id="{3B7D3059-FB20-0241-897B-0AC5747DA455}"/>
              </a:ext>
            </a:extLst>
          </p:cNvPr>
          <p:cNvSpPr>
            <a:spLocks/>
          </p:cNvSpPr>
          <p:nvPr/>
        </p:nvSpPr>
        <p:spPr bwMode="auto">
          <a:xfrm>
            <a:off x="5965826" y="4827093"/>
            <a:ext cx="2732087" cy="401637"/>
          </a:xfrm>
          <a:prstGeom prst="borderCallout2">
            <a:avLst>
              <a:gd name="adj1" fmla="val 28458"/>
              <a:gd name="adj2" fmla="val -2787"/>
              <a:gd name="adj3" fmla="val 28458"/>
              <a:gd name="adj4" fmla="val -9241"/>
              <a:gd name="adj5" fmla="val -150986"/>
              <a:gd name="adj6" fmla="val -15921"/>
            </a:avLst>
          </a:prstGeom>
          <a:solidFill>
            <a:srgbClr val="CCFFFF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zh-TW" altLang="en-US" sz="1800">
                <a:latin typeface="Verdana" charset="0"/>
                <a:ea typeface="書法家粗黑體" charset="0"/>
                <a:cs typeface="書法家粗黑體" charset="0"/>
              </a:rPr>
              <a:t>取得</a:t>
            </a:r>
            <a:r>
              <a:rPr lang="en-US" altLang="zh-TW" sz="1800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en-US" altLang="zh-TW" sz="1800" b="1" i="1">
                <a:latin typeface="Verdana" charset="0"/>
                <a:ea typeface="書法家粗黑體" charset="0"/>
                <a:cs typeface="書法家粗黑體" charset="0"/>
              </a:rPr>
              <a:t>Header</a:t>
            </a:r>
            <a:r>
              <a:rPr lang="en-US" altLang="zh-TW" sz="1800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zh-TW" altLang="en-US" sz="1800">
                <a:latin typeface="Verdana" charset="0"/>
                <a:ea typeface="書法家粗黑體" charset="0"/>
                <a:cs typeface="書法家粗黑體" charset="0"/>
              </a:rPr>
              <a:t>的內容值</a:t>
            </a:r>
          </a:p>
        </p:txBody>
      </p:sp>
    </p:spTree>
    <p:extLst>
      <p:ext uri="{BB962C8B-B14F-4D97-AF65-F5344CB8AC3E}">
        <p14:creationId xmlns:p14="http://schemas.microsoft.com/office/powerpoint/2010/main" val="12299967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7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7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7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7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7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7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7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7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7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7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77" grpId="0" animBg="1"/>
      <p:bldP spid="147477" grpId="1" animBg="1"/>
      <p:bldP spid="147475" grpId="0" animBg="1"/>
      <p:bldP spid="147475" grpId="1" animBg="1"/>
      <p:bldP spid="147473" grpId="0" animBg="1"/>
      <p:bldP spid="147473" grpId="1" animBg="1"/>
      <p:bldP spid="147471" grpId="0" animBg="1"/>
      <p:bldP spid="147471" grpId="1" animBg="1"/>
      <p:bldP spid="147472" grpId="0" animBg="1"/>
      <p:bldP spid="147472" grpId="1" animBg="1"/>
      <p:bldP spid="147474" grpId="0" animBg="1"/>
      <p:bldP spid="147474" grpId="1" animBg="1"/>
      <p:bldP spid="147476" grpId="0" animBg="1"/>
      <p:bldP spid="147476" grpId="1" animBg="1"/>
      <p:bldP spid="147478" grpId="0" animBg="1"/>
      <p:bldP spid="147478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C909E-7B9B-5A43-89BA-77BCAD5C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/>
              <a:t>分析</a:t>
            </a:r>
            <a:r>
              <a:rPr lang="en-US" altLang="zh-TW" b="0" dirty="0"/>
              <a:t> </a:t>
            </a:r>
            <a:r>
              <a:rPr lang="en-US" altLang="zh-TW" dirty="0"/>
              <a:t>Header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B1A9C5-EA42-5E41-ADB2-42EF5FBB5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HeaderServlet</a:t>
            </a:r>
            <a:endParaRPr kumimoji="1" lang="en-US" altLang="zh-TW" dirty="0"/>
          </a:p>
          <a:p>
            <a:pPr lvl="1"/>
            <a:r>
              <a:rPr lang="en-US" altLang="zh-TW" dirty="0" err="1"/>
              <a:t>web.xml</a:t>
            </a:r>
            <a:r>
              <a:rPr lang="en-US" altLang="zh-TW" dirty="0"/>
              <a:t> </a:t>
            </a:r>
            <a:r>
              <a:rPr lang="zh-CN" altLang="en-US" dirty="0"/>
              <a:t>或</a:t>
            </a:r>
            <a:r>
              <a:rPr lang="en-US" altLang="zh-CN" dirty="0"/>
              <a:t> @</a:t>
            </a:r>
            <a:r>
              <a:rPr lang="zh-CN" altLang="en-US" dirty="0"/>
              <a:t>註釋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14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C0526D86-89E0-5E4C-8173-25FEBB8936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latin typeface="Verdana" charset="0"/>
              </a:rPr>
              <a:t>一、</a:t>
            </a:r>
            <a:r>
              <a:rPr lang="zh-TW">
                <a:latin typeface="Verdana" charset="0"/>
              </a:rPr>
              <a:t>送出請求</a:t>
            </a:r>
            <a:r>
              <a:rPr lang="en-US" altLang="zh-TW">
                <a:latin typeface="Verdana" charset="0"/>
              </a:rPr>
              <a:t> </a:t>
            </a:r>
            <a:r>
              <a:rPr lang="en-US" altLang="zh-TW" b="1">
                <a:latin typeface="Verdana" charset="0"/>
              </a:rPr>
              <a:t>(request)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52AA8876-4358-B345-9BCB-F0A7C0364C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844675"/>
            <a:ext cx="8579296" cy="4281488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zh-TW" altLang="en-US" dirty="0"/>
              <a:t>瀏覽器送出請求的事件</a:t>
            </a:r>
            <a:r>
              <a:rPr lang="en-US" altLang="zh-TW" dirty="0"/>
              <a:t> (</a:t>
            </a:r>
            <a:r>
              <a:rPr lang="en-US" altLang="zh-TW" i="1" dirty="0"/>
              <a:t>request event</a:t>
            </a:r>
            <a:r>
              <a:rPr lang="en-US" altLang="zh-TW" dirty="0"/>
              <a:t>)</a:t>
            </a:r>
          </a:p>
          <a:p>
            <a:pPr lvl="1">
              <a:lnSpc>
                <a:spcPct val="90000"/>
              </a:lnSpc>
              <a:buFont typeface="Times New Roman" charset="0"/>
              <a:buChar char="–"/>
              <a:defRPr/>
            </a:pPr>
            <a:r>
              <a:rPr lang="zh-TW" altLang="en-US" dirty="0"/>
              <a:t>超連結</a:t>
            </a:r>
            <a:r>
              <a:rPr lang="en-US" altLang="zh-TW" dirty="0"/>
              <a:t> </a:t>
            </a:r>
            <a:r>
              <a:rPr lang="en-US" altLang="zh-TW" b="1" i="1" dirty="0"/>
              <a:t>Hyperlink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>
              <a:lnSpc>
                <a:spcPct val="90000"/>
              </a:lnSpc>
              <a:buFont typeface="Times New Roman" charset="0"/>
              <a:buChar char="–"/>
              <a:defRPr/>
            </a:pPr>
            <a:r>
              <a:rPr lang="en-US" altLang="zh-TW" b="1" i="1" dirty="0"/>
              <a:t>HTML</a:t>
            </a:r>
            <a:r>
              <a:rPr lang="en-US" altLang="zh-TW" dirty="0"/>
              <a:t> </a:t>
            </a:r>
            <a:r>
              <a:rPr lang="zh-TW" altLang="en-US" dirty="0"/>
              <a:t>表單</a:t>
            </a:r>
            <a:r>
              <a:rPr lang="en-US" altLang="zh-TW" dirty="0"/>
              <a:t> (</a:t>
            </a:r>
            <a:r>
              <a:rPr lang="en-US" altLang="zh-TW" b="1" i="1" dirty="0"/>
              <a:t>submit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>
              <a:lnSpc>
                <a:spcPct val="90000"/>
              </a:lnSpc>
              <a:buFont typeface="Times New Roman" charset="0"/>
              <a:buChar char="–"/>
              <a:defRPr/>
            </a:pPr>
            <a:r>
              <a:rPr lang="zh-TW" altLang="en-US" dirty="0"/>
              <a:t>利用瀏覽器的網址列。</a:t>
            </a:r>
            <a:endParaRPr lang="en-US" altLang="zh-TW" dirty="0"/>
          </a:p>
          <a:p>
            <a:pPr lvl="1">
              <a:lnSpc>
                <a:spcPct val="90000"/>
              </a:lnSpc>
              <a:buFont typeface="Times New Roman" charset="0"/>
              <a:buChar char="–"/>
              <a:defRPr/>
            </a:pPr>
            <a:r>
              <a:rPr lang="en-US" altLang="zh-TW" b="1" i="1" dirty="0" err="1"/>
              <a:t>Javascript</a:t>
            </a:r>
            <a:r>
              <a:rPr lang="en-US" b="1" i="1" dirty="0" err="1"/>
              <a:t>：</a:t>
            </a:r>
            <a:r>
              <a:rPr lang="en-US" altLang="zh-TW" b="1" i="1" dirty="0" err="1"/>
              <a:t>reload</a:t>
            </a:r>
            <a:r>
              <a:rPr lang="en-US" altLang="zh-TW" b="1" i="1" dirty="0"/>
              <a:t>() or submit()</a:t>
            </a:r>
            <a:r>
              <a:rPr lang="en-US" altLang="zh-TW" dirty="0"/>
              <a:t> </a:t>
            </a:r>
            <a:r>
              <a:rPr lang="zh-TW" altLang="en-US" dirty="0"/>
              <a:t>方法</a:t>
            </a:r>
            <a:endParaRPr lang="en-US" altLang="zh-TW" dirty="0"/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zh-TW" altLang="en-US" dirty="0"/>
              <a:t>送出請求的</a:t>
            </a:r>
            <a:r>
              <a:rPr lang="en-US" altLang="zh-TW" dirty="0"/>
              <a:t> </a:t>
            </a:r>
            <a:r>
              <a:rPr lang="en-US" altLang="zh-TW" i="1" dirty="0"/>
              <a:t>HTTP</a:t>
            </a:r>
            <a:r>
              <a:rPr lang="en-US" altLang="zh-TW" dirty="0"/>
              <a:t> </a:t>
            </a:r>
            <a:r>
              <a:rPr lang="zh-TW" altLang="en-US" dirty="0"/>
              <a:t>方法：</a:t>
            </a:r>
            <a:endParaRPr lang="en-US" altLang="zh-TW" dirty="0"/>
          </a:p>
          <a:p>
            <a:pPr lvl="1">
              <a:lnSpc>
                <a:spcPct val="90000"/>
              </a:lnSpc>
              <a:buFont typeface="Times New Roman" charset="0"/>
              <a:buChar char="–"/>
              <a:defRPr/>
            </a:pPr>
            <a:r>
              <a:rPr lang="en-US" altLang="zh-TW" b="1" i="1" dirty="0"/>
              <a:t>GET</a:t>
            </a:r>
            <a:r>
              <a:rPr lang="zh-TW" altLang="en-US" b="1" i="1" dirty="0"/>
              <a:t>、</a:t>
            </a:r>
            <a:r>
              <a:rPr lang="en-US" altLang="zh-TW" b="1" i="1" dirty="0"/>
              <a:t>HEAD</a:t>
            </a:r>
            <a:r>
              <a:rPr lang="zh-TW" altLang="en-US" b="1" i="1" dirty="0"/>
              <a:t>、</a:t>
            </a:r>
            <a:r>
              <a:rPr lang="en-US" altLang="zh-TW" b="1" i="1" dirty="0"/>
              <a:t>POST</a:t>
            </a:r>
            <a:r>
              <a:rPr lang="zh-TW" altLang="en-US" b="1" i="1" dirty="0"/>
              <a:t>、</a:t>
            </a:r>
            <a:r>
              <a:rPr lang="en-US" altLang="zh-TW" b="1" i="1" dirty="0"/>
              <a:t>PUT</a:t>
            </a:r>
            <a:r>
              <a:rPr lang="zh-TW" altLang="en-US" b="1" i="1" dirty="0"/>
              <a:t>、</a:t>
            </a:r>
            <a:r>
              <a:rPr lang="en-US" altLang="zh-TW" b="1" i="1" dirty="0"/>
              <a:t>DELETE</a:t>
            </a:r>
            <a:r>
              <a:rPr lang="zh-TW" altLang="en-US" b="1" i="1" dirty="0"/>
              <a:t>、</a:t>
            </a:r>
            <a:r>
              <a:rPr lang="en-US" altLang="zh-TW" b="1" i="1" dirty="0"/>
              <a:t>OPTIONS</a:t>
            </a:r>
            <a:r>
              <a:rPr lang="en-US" altLang="zh-TW" dirty="0"/>
              <a:t> </a:t>
            </a:r>
            <a:r>
              <a:rPr lang="zh-TW" altLang="en-US" dirty="0"/>
              <a:t>與</a:t>
            </a:r>
            <a:r>
              <a:rPr lang="en-US" altLang="zh-TW" dirty="0"/>
              <a:t> </a:t>
            </a:r>
            <a:r>
              <a:rPr lang="en-US" altLang="zh-TW" b="1" i="1" dirty="0"/>
              <a:t>TRACE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074522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1" name="Rectangle 5">
            <a:extLst>
              <a:ext uri="{FF2B5EF4-FFF2-40B4-BE49-F238E27FC236}">
                <a16:creationId xmlns:a16="http://schemas.microsoft.com/office/drawing/2014/main" id="{EC7C9C2B-42BA-9B4D-AE7C-4568957488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376" y="609600"/>
            <a:ext cx="9960024" cy="1143000"/>
          </a:xfrm>
        </p:spPr>
        <p:txBody>
          <a:bodyPr/>
          <a:lstStyle/>
          <a:p>
            <a:pPr>
              <a:defRPr/>
            </a:pPr>
            <a:r>
              <a:rPr lang="zh-TW" altLang="en-US" b="0" dirty="0"/>
              <a:t>分析</a:t>
            </a:r>
            <a:r>
              <a:rPr lang="en-US" altLang="zh-TW" b="0" dirty="0"/>
              <a:t> </a:t>
            </a:r>
            <a:r>
              <a:rPr lang="en-US" altLang="zh-TW" dirty="0"/>
              <a:t>Header</a:t>
            </a:r>
            <a:endParaRPr lang="zh-TW" altLang="en-US" dirty="0">
              <a:latin typeface="Verdana" charset="0"/>
            </a:endParaRPr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46091171-6183-5D48-8596-00AB762C038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063750" y="1773239"/>
            <a:ext cx="8280400" cy="439737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  <a:defRPr/>
            </a:pPr>
            <a:r>
              <a:rPr lang="en-US" altLang="zh-TW" sz="2000" dirty="0"/>
              <a:t>http://localhost:8080/</a:t>
            </a:r>
            <a:r>
              <a:rPr lang="en-US" altLang="zh-TW" sz="2000" dirty="0" err="1"/>
              <a:t>WebAppCource</a:t>
            </a:r>
            <a:r>
              <a:rPr lang="en-US" altLang="zh-TW" sz="2000" dirty="0"/>
              <a:t>/servlet/</a:t>
            </a:r>
            <a:r>
              <a:rPr lang="en-US" altLang="zh-TW" sz="2000" dirty="0" err="1"/>
              <a:t>HeaderServlet</a:t>
            </a:r>
            <a:endParaRPr lang="en-US" altLang="zh-TW" sz="2000" dirty="0"/>
          </a:p>
        </p:txBody>
      </p:sp>
      <p:pic>
        <p:nvPicPr>
          <p:cNvPr id="152580" name="Picture 4">
            <a:extLst>
              <a:ext uri="{FF2B5EF4-FFF2-40B4-BE49-F238E27FC236}">
                <a16:creationId xmlns:a16="http://schemas.microsoft.com/office/drawing/2014/main" id="{0EFA870D-076E-9D4A-B789-3EB78043057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5188" y="2205038"/>
            <a:ext cx="7632700" cy="3916362"/>
          </a:xfrm>
        </p:spPr>
      </p:pic>
    </p:spTree>
    <p:extLst>
      <p:ext uri="{BB962C8B-B14F-4D97-AF65-F5344CB8AC3E}">
        <p14:creationId xmlns:p14="http://schemas.microsoft.com/office/powerpoint/2010/main" val="4049171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8FD59FD6-27EA-1E47-917E-65E9D0909D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TW" altLang="en-US"/>
              <a:t>綱</a:t>
            </a:r>
            <a:r>
              <a:rPr lang="en-US" altLang="zh-TW"/>
              <a:t>  </a:t>
            </a:r>
            <a:r>
              <a:rPr lang="zh-TW" altLang="en-US"/>
              <a:t>要</a:t>
            </a:r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69CE9FA3-CEEC-8B41-BA91-CAF15A7DB3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1" y="1981200"/>
            <a:ext cx="8062913" cy="41148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zh-TW" altLang="en-US" dirty="0"/>
              <a:t>一</a:t>
            </a:r>
            <a:r>
              <a:rPr lang="zh-TW" dirty="0"/>
              <a:t>、送出請求</a:t>
            </a:r>
            <a:r>
              <a:rPr lang="en-US" altLang="zh-TW" dirty="0"/>
              <a:t> (request)</a:t>
            </a:r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二、處理</a:t>
            </a:r>
            <a:r>
              <a:rPr lang="zh-TW" dirty="0"/>
              <a:t>請求</a:t>
            </a:r>
            <a:r>
              <a:rPr lang="en-US" altLang="zh-TW" dirty="0"/>
              <a:t> (</a:t>
            </a:r>
            <a:r>
              <a:rPr lang="en-US" altLang="zh-TW" sz="2400" dirty="0" err="1"/>
              <a:t>GenericServlet</a:t>
            </a:r>
            <a:r>
              <a:rPr lang="en-US" altLang="zh-TW" sz="2400" dirty="0"/>
              <a:t> &amp; </a:t>
            </a:r>
            <a:r>
              <a:rPr lang="en-US" altLang="zh-TW" sz="2400" dirty="0" err="1"/>
              <a:t>HttpServlet</a:t>
            </a:r>
            <a:r>
              <a:rPr lang="en-US" altLang="zh-TW" dirty="0"/>
              <a:t>)</a:t>
            </a:r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三</a:t>
            </a:r>
            <a:r>
              <a:rPr lang="zh-TW" dirty="0"/>
              <a:t>、</a:t>
            </a:r>
            <a:r>
              <a:rPr lang="zh-TW" altLang="en-US" dirty="0"/>
              <a:t>實作我的第一個</a:t>
            </a:r>
            <a:r>
              <a:rPr lang="en-US" altLang="zh-TW" dirty="0"/>
              <a:t> Servlet</a:t>
            </a:r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四、分析請求</a:t>
            </a:r>
            <a:endParaRPr lang="en-US" altLang="zh-TW" dirty="0"/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五、送出回應</a:t>
            </a:r>
            <a:endParaRPr lang="en-US" altLang="zh-TW" dirty="0"/>
          </a:p>
          <a:p>
            <a:pPr>
              <a:buNone/>
              <a:defRPr/>
            </a:pPr>
            <a:r>
              <a:rPr lang="zh-CN" altLang="en-US" dirty="0">
                <a:solidFill>
                  <a:srgbClr val="FF0000"/>
                </a:solidFill>
              </a:rPr>
              <a:t>六、生命週期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063064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58ED06-9E3C-8A44-B15E-CB3B2662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Verdana" panose="020B0604030504040204" pitchFamily="34" charset="0"/>
              </a:rPr>
              <a:t>Servlet </a:t>
            </a:r>
            <a:r>
              <a:rPr lang="zh-TW" altLang="en-US" dirty="0">
                <a:latin typeface="Verdana" panose="020B0604030504040204" pitchFamily="34" charset="0"/>
              </a:rPr>
              <a:t>生命週期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1F2F57-2583-904F-AC3B-873FFDE2D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1" dirty="0"/>
              <a:t>Servlet life cycle</a:t>
            </a:r>
            <a:endParaRPr lang="zh-TW" altLang="en-US" dirty="0"/>
          </a:p>
          <a:p>
            <a:pPr lvl="1"/>
            <a:r>
              <a:rPr lang="zh-TW" altLang="en-US" dirty="0">
                <a:solidFill>
                  <a:srgbClr val="008000"/>
                </a:solidFill>
              </a:rPr>
              <a:t>載入：</a:t>
            </a:r>
            <a:r>
              <a:rPr lang="en-US" altLang="zh-TW" dirty="0">
                <a:solidFill>
                  <a:srgbClr val="008000"/>
                </a:solidFill>
              </a:rPr>
              <a:t>Load</a:t>
            </a:r>
          </a:p>
          <a:p>
            <a:pPr lvl="1"/>
            <a:r>
              <a:rPr lang="zh-TW" altLang="en-US" dirty="0">
                <a:solidFill>
                  <a:srgbClr val="008000"/>
                </a:solidFill>
              </a:rPr>
              <a:t>初始：</a:t>
            </a:r>
            <a:r>
              <a:rPr lang="en-US" altLang="zh-TW" dirty="0">
                <a:solidFill>
                  <a:srgbClr val="008000"/>
                </a:solidFill>
              </a:rPr>
              <a:t>Initializing</a:t>
            </a:r>
          </a:p>
          <a:p>
            <a:pPr lvl="1"/>
            <a:r>
              <a:rPr lang="zh-TW" altLang="zh-TW" dirty="0">
                <a:solidFill>
                  <a:srgbClr val="008000"/>
                </a:solidFill>
              </a:rPr>
              <a:t>執行與銷毀：</a:t>
            </a:r>
            <a:r>
              <a:rPr lang="en-US" altLang="zh-TW" dirty="0" err="1">
                <a:solidFill>
                  <a:srgbClr val="008000"/>
                </a:solidFill>
              </a:rPr>
              <a:t>Servcing</a:t>
            </a:r>
            <a:r>
              <a:rPr lang="en-US" altLang="zh-TW" dirty="0">
                <a:solidFill>
                  <a:srgbClr val="008000"/>
                </a:solidFill>
              </a:rPr>
              <a:t> &amp; Destroy</a:t>
            </a:r>
          </a:p>
          <a:p>
            <a:pPr lvl="1"/>
            <a:r>
              <a:rPr lang="zh-TW" altLang="en-US" dirty="0">
                <a:solidFill>
                  <a:srgbClr val="008000"/>
                </a:solidFill>
              </a:rPr>
              <a:t>卸載：</a:t>
            </a:r>
            <a:r>
              <a:rPr lang="en-US" altLang="zh-TW" dirty="0">
                <a:solidFill>
                  <a:srgbClr val="008000"/>
                </a:solidFill>
              </a:rPr>
              <a:t>Unload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0723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8740AFA3-E312-D142-A770-2DEE42FC9C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Verdana" panose="020B0604030504040204" pitchFamily="34" charset="0"/>
              </a:rPr>
              <a:t>Servlet</a:t>
            </a:r>
            <a:r>
              <a:rPr lang="en-US" altLang="zh-TW" dirty="0">
                <a:latin typeface="Verdana" panose="020B0604030504040204" pitchFamily="34" charset="0"/>
              </a:rPr>
              <a:t> </a:t>
            </a:r>
            <a:r>
              <a:rPr lang="zh-TW" altLang="en-US" dirty="0">
                <a:latin typeface="Verdana" panose="020B0604030504040204" pitchFamily="34" charset="0"/>
              </a:rPr>
              <a:t>生命週期</a:t>
            </a:r>
          </a:p>
        </p:txBody>
      </p:sp>
      <p:sp>
        <p:nvSpPr>
          <p:cNvPr id="173060" name="AutoShape 4">
            <a:extLst>
              <a:ext uri="{FF2B5EF4-FFF2-40B4-BE49-F238E27FC236}">
                <a16:creationId xmlns:a16="http://schemas.microsoft.com/office/drawing/2014/main" id="{BA52AE2F-EB3D-D445-B0E7-F4B32C214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75" y="2349501"/>
            <a:ext cx="1728788" cy="720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15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 i="1">
                <a:latin typeface="Verdana" panose="020B0604030504040204" pitchFamily="34" charset="0"/>
              </a:rPr>
              <a:t>Loaded</a:t>
            </a:r>
          </a:p>
        </p:txBody>
      </p:sp>
      <p:sp>
        <p:nvSpPr>
          <p:cNvPr id="173061" name="AutoShape 5">
            <a:extLst>
              <a:ext uri="{FF2B5EF4-FFF2-40B4-BE49-F238E27FC236}">
                <a16:creationId xmlns:a16="http://schemas.microsoft.com/office/drawing/2014/main" id="{FE23C1EC-FAA7-E648-9A58-D3330390A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9" y="3860801"/>
            <a:ext cx="1728787" cy="7207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 i="1">
                <a:latin typeface="Verdana" panose="020B0604030504040204" pitchFamily="34" charset="0"/>
              </a:rPr>
              <a:t>Unloaded</a:t>
            </a:r>
          </a:p>
        </p:txBody>
      </p:sp>
      <p:sp>
        <p:nvSpPr>
          <p:cNvPr id="173062" name="AutoShape 6">
            <a:extLst>
              <a:ext uri="{FF2B5EF4-FFF2-40B4-BE49-F238E27FC236}">
                <a16:creationId xmlns:a16="http://schemas.microsoft.com/office/drawing/2014/main" id="{1A42AA7D-1E16-5347-AB72-732987250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75" y="5300664"/>
            <a:ext cx="1728788" cy="7207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 i="1">
                <a:latin typeface="Verdana" panose="020B0604030504040204" pitchFamily="34" charset="0"/>
              </a:rPr>
              <a:t>Destroyed</a:t>
            </a:r>
          </a:p>
        </p:txBody>
      </p:sp>
      <p:sp>
        <p:nvSpPr>
          <p:cNvPr id="173063" name="AutoShape 7">
            <a:extLst>
              <a:ext uri="{FF2B5EF4-FFF2-40B4-BE49-F238E27FC236}">
                <a16:creationId xmlns:a16="http://schemas.microsoft.com/office/drawing/2014/main" id="{4E628F07-5468-964D-8B92-73D81D852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663" y="3860801"/>
            <a:ext cx="1727200" cy="7207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 i="1">
                <a:latin typeface="Verdana" panose="020B0604030504040204" pitchFamily="34" charset="0"/>
              </a:rPr>
              <a:t>Initialized</a:t>
            </a:r>
          </a:p>
        </p:txBody>
      </p:sp>
      <p:sp>
        <p:nvSpPr>
          <p:cNvPr id="173064" name="AutoShape 8">
            <a:extLst>
              <a:ext uri="{FF2B5EF4-FFF2-40B4-BE49-F238E27FC236}">
                <a16:creationId xmlns:a16="http://schemas.microsoft.com/office/drawing/2014/main" id="{48A2D921-E26D-8446-BEA6-A4BAD8E1F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925" y="3860801"/>
            <a:ext cx="1728788" cy="7207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00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b="1" i="1">
                <a:latin typeface="Verdana" panose="020B0604030504040204" pitchFamily="34" charset="0"/>
              </a:rPr>
              <a:t>Servcing</a:t>
            </a:r>
          </a:p>
        </p:txBody>
      </p:sp>
      <p:sp>
        <p:nvSpPr>
          <p:cNvPr id="173065" name="Line 9">
            <a:extLst>
              <a:ext uri="{FF2B5EF4-FFF2-40B4-BE49-F238E27FC236}">
                <a16:creationId xmlns:a16="http://schemas.microsoft.com/office/drawing/2014/main" id="{042562E1-1030-F349-8C0F-66333A7468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8663" y="2708276"/>
            <a:ext cx="863600" cy="1152525"/>
          </a:xfrm>
          <a:prstGeom prst="line">
            <a:avLst/>
          </a:prstGeom>
          <a:noFill/>
          <a:ln w="57150">
            <a:solidFill>
              <a:srgbClr val="808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3066" name="Line 10">
            <a:extLst>
              <a:ext uri="{FF2B5EF4-FFF2-40B4-BE49-F238E27FC236}">
                <a16:creationId xmlns:a16="http://schemas.microsoft.com/office/drawing/2014/main" id="{3398A230-37DA-1546-B6C1-30AC896CE3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08663" y="4581525"/>
            <a:ext cx="863600" cy="1079500"/>
          </a:xfrm>
          <a:prstGeom prst="line">
            <a:avLst/>
          </a:prstGeom>
          <a:noFill/>
          <a:ln w="57150">
            <a:solidFill>
              <a:srgbClr val="808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3067" name="Line 11">
            <a:extLst>
              <a:ext uri="{FF2B5EF4-FFF2-40B4-BE49-F238E27FC236}">
                <a16:creationId xmlns:a16="http://schemas.microsoft.com/office/drawing/2014/main" id="{AC17A42B-7ADF-DA41-9C2C-125DC31F3ED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16275" y="4581525"/>
            <a:ext cx="863600" cy="1079500"/>
          </a:xfrm>
          <a:prstGeom prst="line">
            <a:avLst/>
          </a:prstGeom>
          <a:noFill/>
          <a:ln w="57150">
            <a:solidFill>
              <a:srgbClr val="808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3068" name="Line 12">
            <a:extLst>
              <a:ext uri="{FF2B5EF4-FFF2-40B4-BE49-F238E27FC236}">
                <a16:creationId xmlns:a16="http://schemas.microsoft.com/office/drawing/2014/main" id="{0A4552BC-F035-0F40-9DA2-2465849DC6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82889" y="2708276"/>
            <a:ext cx="1296987" cy="1152525"/>
          </a:xfrm>
          <a:prstGeom prst="line">
            <a:avLst/>
          </a:prstGeom>
          <a:noFill/>
          <a:ln w="57150">
            <a:solidFill>
              <a:srgbClr val="808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3069" name="Line 13">
            <a:extLst>
              <a:ext uri="{FF2B5EF4-FFF2-40B4-BE49-F238E27FC236}">
                <a16:creationId xmlns:a16="http://schemas.microsoft.com/office/drawing/2014/main" id="{9AD64277-3E96-9746-8130-BAEE99B42D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9151" y="3068638"/>
            <a:ext cx="792163" cy="792162"/>
          </a:xfrm>
          <a:prstGeom prst="line">
            <a:avLst/>
          </a:prstGeom>
          <a:noFill/>
          <a:ln w="57150">
            <a:solidFill>
              <a:srgbClr val="808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3071" name="AutoShape 15">
            <a:extLst>
              <a:ext uri="{FF2B5EF4-FFF2-40B4-BE49-F238E27FC236}">
                <a16:creationId xmlns:a16="http://schemas.microsoft.com/office/drawing/2014/main" id="{0A479798-0CE8-F947-9944-0478401D7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1" y="3357564"/>
            <a:ext cx="1800225" cy="503237"/>
          </a:xfrm>
          <a:prstGeom prst="curvedDownArrow">
            <a:avLst>
              <a:gd name="adj1" fmla="val 71546"/>
              <a:gd name="adj2" fmla="val 143092"/>
              <a:gd name="adj3" fmla="val 33333"/>
            </a:avLst>
          </a:prstGeom>
          <a:solidFill>
            <a:schemeClr val="bg1"/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073" name="AutoShape 17">
            <a:extLst>
              <a:ext uri="{FF2B5EF4-FFF2-40B4-BE49-F238E27FC236}">
                <a16:creationId xmlns:a16="http://schemas.microsoft.com/office/drawing/2014/main" id="{605AEE21-2198-1845-99E6-D5DE91FDA46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032626" y="4581525"/>
            <a:ext cx="1800225" cy="503238"/>
          </a:xfrm>
          <a:prstGeom prst="curvedDownArrow">
            <a:avLst>
              <a:gd name="adj1" fmla="val 71546"/>
              <a:gd name="adj2" fmla="val 143091"/>
              <a:gd name="adj3" fmla="val 33333"/>
            </a:avLst>
          </a:prstGeom>
          <a:solidFill>
            <a:schemeClr val="bg1"/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074" name="Text Box 18">
            <a:extLst>
              <a:ext uri="{FF2B5EF4-FFF2-40B4-BE49-F238E27FC236}">
                <a16:creationId xmlns:a16="http://schemas.microsoft.com/office/drawing/2014/main" id="{CF55F703-70CA-8C45-A3FC-2386BEF71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438" y="2852739"/>
            <a:ext cx="931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b="1" i="1">
                <a:latin typeface="Verdana" panose="020B0604030504040204" pitchFamily="34" charset="0"/>
              </a:rPr>
              <a:t>init()</a:t>
            </a:r>
          </a:p>
        </p:txBody>
      </p:sp>
      <p:sp>
        <p:nvSpPr>
          <p:cNvPr id="173075" name="Text Box 19">
            <a:extLst>
              <a:ext uri="{FF2B5EF4-FFF2-40B4-BE49-F238E27FC236}">
                <a16:creationId xmlns:a16="http://schemas.microsoft.com/office/drawing/2014/main" id="{AE7713F0-4D70-2F48-8E49-36BEF2B6F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6175" y="4076700"/>
            <a:ext cx="10874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400" b="1" i="1">
                <a:latin typeface="Verdana" panose="020B0604030504040204" pitchFamily="34" charset="0"/>
              </a:rPr>
              <a:t>service()</a:t>
            </a:r>
          </a:p>
        </p:txBody>
      </p:sp>
      <p:sp>
        <p:nvSpPr>
          <p:cNvPr id="173076" name="Text Box 20">
            <a:extLst>
              <a:ext uri="{FF2B5EF4-FFF2-40B4-BE49-F238E27FC236}">
                <a16:creationId xmlns:a16="http://schemas.microsoft.com/office/drawing/2014/main" id="{3B31B255-E61E-2B41-A316-719E63740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1" y="5084764"/>
            <a:ext cx="1539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b="1" i="1">
                <a:latin typeface="Verdana" panose="020B0604030504040204" pitchFamily="34" charset="0"/>
              </a:rPr>
              <a:t>destroy()</a:t>
            </a:r>
          </a:p>
        </p:txBody>
      </p:sp>
      <p:sp>
        <p:nvSpPr>
          <p:cNvPr id="173077" name="Text Box 21">
            <a:extLst>
              <a:ext uri="{FF2B5EF4-FFF2-40B4-BE49-F238E27FC236}">
                <a16:creationId xmlns:a16="http://schemas.microsoft.com/office/drawing/2014/main" id="{2BCCF23E-2BBE-044C-B95E-073340654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414" y="3382963"/>
            <a:ext cx="14557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b="1" i="1" u="sng">
                <a:latin typeface="Verdana" panose="020B0604030504040204" pitchFamily="34" charset="0"/>
              </a:rPr>
              <a:t>shutdown</a:t>
            </a:r>
          </a:p>
        </p:txBody>
      </p:sp>
      <p:sp>
        <p:nvSpPr>
          <p:cNvPr id="173078" name="Text Box 22">
            <a:extLst>
              <a:ext uri="{FF2B5EF4-FFF2-40B4-BE49-F238E27FC236}">
                <a16:creationId xmlns:a16="http://schemas.microsoft.com/office/drawing/2014/main" id="{4AEB5690-79DE-424F-A85D-465D9684C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4" y="5084763"/>
            <a:ext cx="14557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b="1" i="1" u="sng">
                <a:latin typeface="Verdana" panose="020B0604030504040204" pitchFamily="34" charset="0"/>
              </a:rPr>
              <a:t>shutdown</a:t>
            </a:r>
          </a:p>
        </p:txBody>
      </p:sp>
      <p:sp>
        <p:nvSpPr>
          <p:cNvPr id="173079" name="Text Box 23">
            <a:extLst>
              <a:ext uri="{FF2B5EF4-FFF2-40B4-BE49-F238E27FC236}">
                <a16:creationId xmlns:a16="http://schemas.microsoft.com/office/drawing/2014/main" id="{6A0103AE-E9E3-144F-BC51-D4DE74BB7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0" y="2924176"/>
            <a:ext cx="11191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b="1" i="1" u="sng">
                <a:latin typeface="Verdana" panose="020B0604030504040204" pitchFamily="34" charset="0"/>
              </a:rPr>
              <a:t>startup</a:t>
            </a:r>
          </a:p>
        </p:txBody>
      </p:sp>
    </p:spTree>
    <p:extLst>
      <p:ext uri="{BB962C8B-B14F-4D97-AF65-F5344CB8AC3E}">
        <p14:creationId xmlns:p14="http://schemas.microsoft.com/office/powerpoint/2010/main" val="19601884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3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3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3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3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7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3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3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7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3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73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73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7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0" grpId="0" animBg="1"/>
      <p:bldP spid="173061" grpId="0" animBg="1"/>
      <p:bldP spid="173062" grpId="0" animBg="1"/>
      <p:bldP spid="173063" grpId="0" animBg="1"/>
      <p:bldP spid="173064" grpId="0" animBg="1"/>
      <p:bldP spid="173074" grpId="0"/>
      <p:bldP spid="173075" grpId="0"/>
      <p:bldP spid="173076" grpId="0"/>
      <p:bldP spid="173077" grpId="0"/>
      <p:bldP spid="173078" grpId="0"/>
      <p:bldP spid="17307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id="{63F51DFE-46FD-A240-969D-3BCB560E4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Verdana" panose="020B0604030504040204" pitchFamily="34" charset="0"/>
              </a:rPr>
              <a:t>Servlet</a:t>
            </a:r>
            <a:r>
              <a:rPr lang="en-US" altLang="zh-TW" dirty="0">
                <a:latin typeface="Verdana" panose="020B0604030504040204" pitchFamily="34" charset="0"/>
              </a:rPr>
              <a:t> </a:t>
            </a:r>
            <a:r>
              <a:rPr lang="zh-TW" altLang="en-US" dirty="0">
                <a:latin typeface="Verdana" panose="020B0604030504040204" pitchFamily="34" charset="0"/>
              </a:rPr>
              <a:t>生命週期</a:t>
            </a:r>
          </a:p>
        </p:txBody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EA42669C-88A2-8B47-9896-89D430B3EF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051" y="1628775"/>
            <a:ext cx="9237662" cy="584200"/>
          </a:xfrm>
        </p:spPr>
        <p:txBody>
          <a:bodyPr/>
          <a:lstStyle/>
          <a:p>
            <a:r>
              <a:rPr lang="zh-TW" altLang="en-US" b="0" dirty="0"/>
              <a:t>與</a:t>
            </a:r>
            <a:r>
              <a:rPr lang="zh-TW" altLang="en-US" dirty="0"/>
              <a:t> </a:t>
            </a:r>
            <a:r>
              <a:rPr lang="en-US" altLang="zh-TW" i="1" dirty="0"/>
              <a:t>servlet life cycle</a:t>
            </a:r>
            <a:r>
              <a:rPr lang="en-US" altLang="zh-TW" dirty="0"/>
              <a:t> </a:t>
            </a:r>
            <a:r>
              <a:rPr lang="zh-TW" altLang="en-US" b="0" dirty="0"/>
              <a:t>相關的方法：</a:t>
            </a:r>
          </a:p>
        </p:txBody>
      </p:sp>
      <p:graphicFrame>
        <p:nvGraphicFramePr>
          <p:cNvPr id="181332" name="Group 84">
            <a:extLst>
              <a:ext uri="{FF2B5EF4-FFF2-40B4-BE49-F238E27FC236}">
                <a16:creationId xmlns:a16="http://schemas.microsoft.com/office/drawing/2014/main" id="{85438CF7-35A8-5C4E-99DB-5918C671F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855761"/>
              </p:ext>
            </p:extLst>
          </p:nvPr>
        </p:nvGraphicFramePr>
        <p:xfrm>
          <a:off x="1041400" y="2452640"/>
          <a:ext cx="8208963" cy="3489961"/>
        </p:xfrm>
        <a:graphic>
          <a:graphicData uri="http://schemas.openxmlformats.org/drawingml/2006/table">
            <a:tbl>
              <a:tblPr/>
              <a:tblGrid>
                <a:gridCol w="4319588">
                  <a:extLst>
                    <a:ext uri="{9D8B030D-6E8A-4147-A177-3AD203B41FA5}">
                      <a16:colId xmlns:a16="http://schemas.microsoft.com/office/drawing/2014/main" val="521620077"/>
                    </a:ext>
                  </a:extLst>
                </a:gridCol>
                <a:gridCol w="3889375">
                  <a:extLst>
                    <a:ext uri="{9D8B030D-6E8A-4147-A177-3AD203B41FA5}">
                      <a16:colId xmlns:a16="http://schemas.microsoft.com/office/drawing/2014/main" val="3253514871"/>
                    </a:ext>
                  </a:extLst>
                </a:gridCol>
              </a:tblGrid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方法名稱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簡要說明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870113"/>
                  </a:ext>
                </a:extLst>
              </a:tr>
              <a:tr h="5476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void init(ServletConfig config)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ServletContainer</a:t>
                      </a: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</a:t>
                      </a:r>
                      <a:r>
                        <a:rPr kumimoji="1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會呼叫此方法來進行 </a:t>
                      </a: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servlet</a:t>
                      </a: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</a:t>
                      </a:r>
                      <a:r>
                        <a:rPr kumimoji="1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的初始化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489189"/>
                  </a:ext>
                </a:extLst>
              </a:tr>
              <a:tr h="719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void init()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Developer</a:t>
                      </a: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</a:t>
                      </a:r>
                      <a:r>
                        <a:rPr kumimoji="1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可覆寫此方法自行撰寫 </a:t>
                      </a: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servlet</a:t>
                      </a: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</a:t>
                      </a:r>
                      <a:r>
                        <a:rPr kumimoji="1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初始化時的相關實作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865990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void service(ServletRequest req, ServletResponse res)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服務 </a:t>
                      </a: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client</a:t>
                      </a: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</a:t>
                      </a:r>
                      <a:r>
                        <a:rPr kumimoji="1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端來的要求 </a:t>
                      </a: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(</a:t>
                      </a:r>
                      <a:r>
                        <a:rPr kumimoji="1" lang="en-US" altLang="zh-TW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request)</a:t>
                      </a:r>
                      <a:endParaRPr kumimoji="1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書法家粗黑體" pitchFamily="49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795138"/>
                  </a:ext>
                </a:extLst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void destroy()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當 </a:t>
                      </a:r>
                      <a:r>
                        <a:rPr kumimoji="1" lang="en-US" altLang="zh-TW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servlet</a:t>
                      </a: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</a:t>
                      </a:r>
                      <a:r>
                        <a:rPr kumimoji="1" lang="en-US" altLang="zh-TW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container</a:t>
                      </a: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</a:t>
                      </a:r>
                      <a:r>
                        <a:rPr kumimoji="1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決定要卸載</a:t>
                      </a: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(</a:t>
                      </a:r>
                      <a:r>
                        <a:rPr kumimoji="1" lang="en-US" altLang="zh-TW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unload</a:t>
                      </a: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) </a:t>
                      </a:r>
                      <a:r>
                        <a:rPr kumimoji="1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該 </a:t>
                      </a:r>
                      <a:r>
                        <a:rPr kumimoji="1" lang="en-US" altLang="zh-TW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servlet</a:t>
                      </a: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</a:t>
                      </a:r>
                      <a:r>
                        <a:rPr kumimoji="1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前會呼叫並實作此方法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82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3349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id="{3915C00D-8703-0E4C-AB5B-0079648FD8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Verdana" panose="020B0604030504040204" pitchFamily="34" charset="0"/>
              </a:rPr>
              <a:t>Servlet</a:t>
            </a:r>
            <a:r>
              <a:rPr lang="en-US" altLang="zh-TW" dirty="0">
                <a:latin typeface="Verdana" panose="020B0604030504040204" pitchFamily="34" charset="0"/>
              </a:rPr>
              <a:t> </a:t>
            </a:r>
            <a:r>
              <a:rPr lang="zh-TW" altLang="en-US" dirty="0">
                <a:latin typeface="Verdana" panose="020B0604030504040204" pitchFamily="34" charset="0"/>
              </a:rPr>
              <a:t>生命週期</a:t>
            </a:r>
          </a:p>
        </p:txBody>
      </p:sp>
      <p:sp>
        <p:nvSpPr>
          <p:cNvPr id="182275" name="Rectangle 3">
            <a:extLst>
              <a:ext uri="{FF2B5EF4-FFF2-40B4-BE49-F238E27FC236}">
                <a16:creationId xmlns:a16="http://schemas.microsoft.com/office/drawing/2014/main" id="{DEA29E6A-0FA2-9747-ACE1-AB9F1856BD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051" y="1628776"/>
            <a:ext cx="9453562" cy="5048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600" i="1" dirty="0"/>
              <a:t>The servlet container’s perspective</a:t>
            </a:r>
          </a:p>
        </p:txBody>
      </p:sp>
      <p:sp>
        <p:nvSpPr>
          <p:cNvPr id="182276" name="AutoShape 4">
            <a:extLst>
              <a:ext uri="{FF2B5EF4-FFF2-40B4-BE49-F238E27FC236}">
                <a16:creationId xmlns:a16="http://schemas.microsoft.com/office/drawing/2014/main" id="{B6E38D78-07C0-1141-AB41-D53D455A1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9" y="2205039"/>
            <a:ext cx="1800225" cy="1152525"/>
          </a:xfrm>
          <a:prstGeom prst="flowChartPreparation">
            <a:avLst/>
          </a:prstGeom>
          <a:solidFill>
            <a:srgbClr val="FFFF00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 b="1" i="1">
                <a:latin typeface="Verdana" panose="020B0604030504040204" pitchFamily="34" charset="0"/>
              </a:rPr>
              <a:t>Servlet</a:t>
            </a:r>
          </a:p>
          <a:p>
            <a:pPr algn="ctr"/>
            <a:r>
              <a:rPr lang="en-US" altLang="zh-TW" sz="1800" b="1" i="1">
                <a:latin typeface="Verdana" panose="020B0604030504040204" pitchFamily="34" charset="0"/>
              </a:rPr>
              <a:t>Container</a:t>
            </a:r>
          </a:p>
        </p:txBody>
      </p:sp>
      <p:sp>
        <p:nvSpPr>
          <p:cNvPr id="182277" name="Rectangle 5">
            <a:extLst>
              <a:ext uri="{FF2B5EF4-FFF2-40B4-BE49-F238E27FC236}">
                <a16:creationId xmlns:a16="http://schemas.microsoft.com/office/drawing/2014/main" id="{C3BEE367-0DAE-AD43-A019-0836F2621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2492375"/>
            <a:ext cx="1871662" cy="503238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1800">
                <a:latin typeface="Verdana" panose="020B0604030504040204" pitchFamily="34" charset="0"/>
                <a:ea typeface="書法家粗黑體" pitchFamily="49" charset="-120"/>
              </a:rPr>
              <a:t>檢視 </a:t>
            </a:r>
            <a:r>
              <a:rPr lang="en-US" altLang="zh-TW" sz="1800" b="1" i="1">
                <a:latin typeface="Verdana" panose="020B0604030504040204" pitchFamily="34" charset="0"/>
                <a:ea typeface="書法家粗黑體" pitchFamily="49" charset="-120"/>
              </a:rPr>
              <a:t>web.xml</a:t>
            </a:r>
          </a:p>
        </p:txBody>
      </p:sp>
      <p:sp>
        <p:nvSpPr>
          <p:cNvPr id="182278" name="Rectangle 6">
            <a:extLst>
              <a:ext uri="{FF2B5EF4-FFF2-40B4-BE49-F238E27FC236}">
                <a16:creationId xmlns:a16="http://schemas.microsoft.com/office/drawing/2014/main" id="{2DAA5457-CFBA-FB45-9B4F-7A438DB23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3429000"/>
            <a:ext cx="4895850" cy="6477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TW" altLang="en-US" sz="1800">
                <a:latin typeface="Verdana" panose="020B0604030504040204" pitchFamily="34" charset="0"/>
                <a:ea typeface="書法家粗黑體" pitchFamily="49" charset="-120"/>
              </a:rPr>
              <a:t>創建實體 </a:t>
            </a:r>
            <a:r>
              <a:rPr lang="en-US" altLang="zh-TW" b="1" i="1">
                <a:latin typeface="Verdana" panose="020B0604030504040204" pitchFamily="34" charset="0"/>
                <a:ea typeface="書法家粗黑體" pitchFamily="49" charset="-120"/>
              </a:rPr>
              <a:t>class.forName().newInstance()</a:t>
            </a:r>
          </a:p>
          <a:p>
            <a:r>
              <a:rPr lang="zh-TW" altLang="en-US" sz="1800">
                <a:latin typeface="Verdana" panose="020B0604030504040204" pitchFamily="34" charset="0"/>
                <a:ea typeface="書法家粗黑體" pitchFamily="49" charset="-120"/>
              </a:rPr>
              <a:t>並呼叫 </a:t>
            </a:r>
            <a:r>
              <a:rPr lang="en-US" altLang="zh-TW" sz="1800" b="1" i="1">
                <a:latin typeface="Verdana" panose="020B0604030504040204" pitchFamily="34" charset="0"/>
                <a:ea typeface="書法家粗黑體" pitchFamily="49" charset="-120"/>
              </a:rPr>
              <a:t>default</a:t>
            </a:r>
            <a:r>
              <a:rPr lang="en-US" altLang="zh-TW" sz="1800">
                <a:latin typeface="Verdana" panose="020B0604030504040204" pitchFamily="34" charset="0"/>
                <a:ea typeface="書法家粗黑體" pitchFamily="49" charset="-120"/>
              </a:rPr>
              <a:t> </a:t>
            </a:r>
            <a:r>
              <a:rPr lang="zh-TW" altLang="en-US" sz="1800">
                <a:latin typeface="Verdana" panose="020B0604030504040204" pitchFamily="34" charset="0"/>
                <a:ea typeface="書法家粗黑體" pitchFamily="49" charset="-120"/>
              </a:rPr>
              <a:t>建構子</a:t>
            </a:r>
          </a:p>
        </p:txBody>
      </p:sp>
      <p:sp>
        <p:nvSpPr>
          <p:cNvPr id="182279" name="Rectangle 7">
            <a:extLst>
              <a:ext uri="{FF2B5EF4-FFF2-40B4-BE49-F238E27FC236}">
                <a16:creationId xmlns:a16="http://schemas.microsoft.com/office/drawing/2014/main" id="{57708B12-A48C-754C-B1B6-D8E522182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5516564"/>
            <a:ext cx="1871662" cy="503237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1800">
                <a:latin typeface="Verdana" panose="020B0604030504040204" pitchFamily="34" charset="0"/>
                <a:ea typeface="書法家粗黑體" pitchFamily="49" charset="-120"/>
              </a:rPr>
              <a:t>呼叫 </a:t>
            </a:r>
            <a:r>
              <a:rPr lang="en-US" altLang="zh-TW" sz="1800" b="1" i="1">
                <a:latin typeface="Verdana" panose="020B0604030504040204" pitchFamily="34" charset="0"/>
                <a:ea typeface="書法家粗黑體" pitchFamily="49" charset="-120"/>
              </a:rPr>
              <a:t>service()</a:t>
            </a:r>
          </a:p>
        </p:txBody>
      </p:sp>
      <p:sp>
        <p:nvSpPr>
          <p:cNvPr id="182281" name="Rectangle 9">
            <a:extLst>
              <a:ext uri="{FF2B5EF4-FFF2-40B4-BE49-F238E27FC236}">
                <a16:creationId xmlns:a16="http://schemas.microsoft.com/office/drawing/2014/main" id="{BEC6B828-518B-F34C-AC2B-73427DFA0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4581526"/>
            <a:ext cx="4895850" cy="50482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1800">
                <a:latin typeface="Verdana" panose="020B0604030504040204" pitchFamily="34" charset="0"/>
                <a:ea typeface="書法家粗黑體" pitchFamily="49" charset="-120"/>
              </a:rPr>
              <a:t>呼叫</a:t>
            </a:r>
            <a:r>
              <a:rPr lang="zh-TW" altLang="en-US" sz="1800" b="1" i="1">
                <a:latin typeface="Verdana" panose="020B0604030504040204" pitchFamily="34" charset="0"/>
                <a:ea typeface="書法家粗黑體" pitchFamily="49" charset="-120"/>
              </a:rPr>
              <a:t> </a:t>
            </a:r>
            <a:r>
              <a:rPr lang="en-US" altLang="zh-TW" sz="1800" b="1" i="1">
                <a:latin typeface="Verdana" panose="020B0604030504040204" pitchFamily="34" charset="0"/>
                <a:ea typeface="書法家粗黑體" pitchFamily="49" charset="-120"/>
              </a:rPr>
              <a:t>init(ServletConfig config) </a:t>
            </a:r>
            <a:r>
              <a:rPr lang="zh-TW" altLang="en-US" sz="1800">
                <a:latin typeface="Verdana" panose="020B0604030504040204" pitchFamily="34" charset="0"/>
              </a:rPr>
              <a:t>、</a:t>
            </a:r>
            <a:r>
              <a:rPr lang="en-US" altLang="zh-TW" sz="1800" b="1" i="1">
                <a:latin typeface="Verdana" panose="020B0604030504040204" pitchFamily="34" charset="0"/>
              </a:rPr>
              <a:t>init()</a:t>
            </a:r>
          </a:p>
        </p:txBody>
      </p:sp>
      <p:sp>
        <p:nvSpPr>
          <p:cNvPr id="182282" name="Rectangle 10">
            <a:extLst>
              <a:ext uri="{FF2B5EF4-FFF2-40B4-BE49-F238E27FC236}">
                <a16:creationId xmlns:a16="http://schemas.microsoft.com/office/drawing/2014/main" id="{B049BCF8-479E-5B40-8613-A31963959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8" y="4149725"/>
            <a:ext cx="1871662" cy="503238"/>
          </a:xfrm>
          <a:prstGeom prst="rect">
            <a:avLst/>
          </a:prstGeom>
          <a:solidFill>
            <a:schemeClr val="bg1"/>
          </a:solidFill>
          <a:ln w="28575">
            <a:solidFill>
              <a:srgbClr val="00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1800">
                <a:latin typeface="Verdana" panose="020B0604030504040204" pitchFamily="34" charset="0"/>
                <a:ea typeface="書法家粗黑體" pitchFamily="49" charset="-120"/>
              </a:rPr>
              <a:t>呼叫</a:t>
            </a:r>
            <a:r>
              <a:rPr lang="zh-TW" altLang="en-US" sz="1800" b="1" i="1">
                <a:latin typeface="Verdana" panose="020B0604030504040204" pitchFamily="34" charset="0"/>
                <a:ea typeface="書法家粗黑體" pitchFamily="49" charset="-120"/>
              </a:rPr>
              <a:t> </a:t>
            </a:r>
            <a:r>
              <a:rPr lang="en-US" altLang="zh-TW" sz="1800" b="1" i="1">
                <a:latin typeface="Verdana" panose="020B0604030504040204" pitchFamily="34" charset="0"/>
                <a:ea typeface="書法家粗黑體" pitchFamily="49" charset="-120"/>
              </a:rPr>
              <a:t>destroy()</a:t>
            </a:r>
          </a:p>
        </p:txBody>
      </p:sp>
      <p:sp>
        <p:nvSpPr>
          <p:cNvPr id="182283" name="Line 11">
            <a:extLst>
              <a:ext uri="{FF2B5EF4-FFF2-40B4-BE49-F238E27FC236}">
                <a16:creationId xmlns:a16="http://schemas.microsoft.com/office/drawing/2014/main" id="{4A62DF05-6D93-0B46-997C-C1838578CF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5913" y="4652963"/>
            <a:ext cx="0" cy="647700"/>
          </a:xfrm>
          <a:prstGeom prst="line">
            <a:avLst/>
          </a:prstGeom>
          <a:noFill/>
          <a:ln w="28575">
            <a:solidFill>
              <a:srgbClr val="0033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84" name="Text Box 12">
            <a:extLst>
              <a:ext uri="{FF2B5EF4-FFF2-40B4-BE49-F238E27FC236}">
                <a16:creationId xmlns:a16="http://schemas.microsoft.com/office/drawing/2014/main" id="{2E840AA6-F47B-8143-8209-13C23B10E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9" y="5300663"/>
            <a:ext cx="10810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b="1" i="1">
                <a:latin typeface="Verdana" panose="020B0604030504040204" pitchFamily="34" charset="0"/>
              </a:rPr>
              <a:t>Unload</a:t>
            </a:r>
          </a:p>
        </p:txBody>
      </p:sp>
      <p:sp>
        <p:nvSpPr>
          <p:cNvPr id="182285" name="Line 13">
            <a:extLst>
              <a:ext uri="{FF2B5EF4-FFF2-40B4-BE49-F238E27FC236}">
                <a16:creationId xmlns:a16="http://schemas.microsoft.com/office/drawing/2014/main" id="{E5FCED12-1674-A84B-B8E1-82AE8158E5E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5913" y="3357563"/>
            <a:ext cx="0" cy="792162"/>
          </a:xfrm>
          <a:prstGeom prst="line">
            <a:avLst/>
          </a:prstGeom>
          <a:noFill/>
          <a:ln w="28575">
            <a:solidFill>
              <a:srgbClr val="0033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86" name="Line 14">
            <a:extLst>
              <a:ext uri="{FF2B5EF4-FFF2-40B4-BE49-F238E27FC236}">
                <a16:creationId xmlns:a16="http://schemas.microsoft.com/office/drawing/2014/main" id="{2408F191-F4D2-C14D-BB7F-4A74CBFE466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9514" y="2781300"/>
            <a:ext cx="15843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87" name="Line 15">
            <a:extLst>
              <a:ext uri="{FF2B5EF4-FFF2-40B4-BE49-F238E27FC236}">
                <a16:creationId xmlns:a16="http://schemas.microsoft.com/office/drawing/2014/main" id="{2215E785-A856-9746-A3AC-C095FC4389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9738" y="2997200"/>
            <a:ext cx="0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88" name="Line 16">
            <a:extLst>
              <a:ext uri="{FF2B5EF4-FFF2-40B4-BE49-F238E27FC236}">
                <a16:creationId xmlns:a16="http://schemas.microsoft.com/office/drawing/2014/main" id="{AC358DB2-7089-064B-BDD6-5B72456B28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9738" y="4076701"/>
            <a:ext cx="0" cy="504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89" name="Line 17">
            <a:extLst>
              <a:ext uri="{FF2B5EF4-FFF2-40B4-BE49-F238E27FC236}">
                <a16:creationId xmlns:a16="http://schemas.microsoft.com/office/drawing/2014/main" id="{8B8C19C6-6E60-EF4A-BE4D-76FA7E87C3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9738" y="5084763"/>
            <a:ext cx="0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90" name="Text Box 18">
            <a:extLst>
              <a:ext uri="{FF2B5EF4-FFF2-40B4-BE49-F238E27FC236}">
                <a16:creationId xmlns:a16="http://schemas.microsoft.com/office/drawing/2014/main" id="{C0495A51-445F-004F-BAB9-E00775C7E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9" y="2420938"/>
            <a:ext cx="1038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b="1" i="1">
                <a:latin typeface="Verdana" panose="020B0604030504040204" pitchFamily="34" charset="0"/>
              </a:rPr>
              <a:t>Startup</a:t>
            </a:r>
          </a:p>
        </p:txBody>
      </p:sp>
      <p:sp>
        <p:nvSpPr>
          <p:cNvPr id="182291" name="Text Box 19">
            <a:extLst>
              <a:ext uri="{FF2B5EF4-FFF2-40B4-BE49-F238E27FC236}">
                <a16:creationId xmlns:a16="http://schemas.microsoft.com/office/drawing/2014/main" id="{AF3FBFDA-C8A0-7B42-A96B-850A15602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7663" y="3452814"/>
            <a:ext cx="2081212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b="1" i="1">
                <a:latin typeface="Verdana" panose="020B0604030504040204" pitchFamily="34" charset="0"/>
              </a:rPr>
              <a:t>Shutdown </a:t>
            </a:r>
          </a:p>
          <a:p>
            <a:r>
              <a:rPr lang="en-US" altLang="zh-TW" b="1" i="1">
                <a:latin typeface="Verdana" panose="020B0604030504040204" pitchFamily="34" charset="0"/>
              </a:rPr>
              <a:t>Resource crunch</a:t>
            </a:r>
          </a:p>
        </p:txBody>
      </p:sp>
    </p:spTree>
    <p:extLst>
      <p:ext uri="{BB962C8B-B14F-4D97-AF65-F5344CB8AC3E}">
        <p14:creationId xmlns:p14="http://schemas.microsoft.com/office/powerpoint/2010/main" val="2713654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2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2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82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8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8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8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8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82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6" grpId="0" animBg="1"/>
      <p:bldP spid="182277" grpId="0" animBg="1"/>
      <p:bldP spid="182278" grpId="0" animBg="1"/>
      <p:bldP spid="182279" grpId="0" animBg="1"/>
      <p:bldP spid="182281" grpId="0" animBg="1"/>
      <p:bldP spid="182282" grpId="0" animBg="1"/>
      <p:bldP spid="182290" grpId="0"/>
      <p:bldP spid="18229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97A9CB28-8434-8447-A7F1-48CD4B3F44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Verdana" panose="020B0604030504040204" pitchFamily="34" charset="0"/>
              </a:rPr>
              <a:t>載入：</a:t>
            </a:r>
            <a:r>
              <a:rPr lang="en-US" altLang="zh-TW" b="1" dirty="0">
                <a:latin typeface="Verdana" panose="020B0604030504040204" pitchFamily="34" charset="0"/>
              </a:rPr>
              <a:t>Load</a:t>
            </a:r>
          </a:p>
        </p:txBody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C4855E60-89F2-E246-A857-0693C14714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051" y="1773238"/>
            <a:ext cx="10033445" cy="4248150"/>
          </a:xfrm>
        </p:spPr>
        <p:txBody>
          <a:bodyPr/>
          <a:lstStyle/>
          <a:p>
            <a:pPr marL="0" indent="0"/>
            <a:r>
              <a:rPr lang="zh-TW" altLang="en-US" b="0" dirty="0"/>
              <a:t>當 </a:t>
            </a:r>
            <a:r>
              <a:rPr lang="en-US" altLang="zh-TW" i="1" dirty="0"/>
              <a:t>servlet container</a:t>
            </a:r>
            <a:r>
              <a:rPr lang="en-US" altLang="zh-TW" b="0" dirty="0"/>
              <a:t> </a:t>
            </a:r>
            <a:r>
              <a:rPr lang="zh-TW" altLang="en-US" b="0" dirty="0"/>
              <a:t>啟動時，會依照 </a:t>
            </a:r>
            <a:r>
              <a:rPr lang="en-US" altLang="zh-TW" i="1" dirty="0" err="1"/>
              <a:t>web.xml</a:t>
            </a:r>
            <a:r>
              <a:rPr lang="zh-CN" altLang="en-US" i="1" dirty="0"/>
              <a:t>或</a:t>
            </a:r>
            <a:r>
              <a:rPr lang="en-US" altLang="zh-CN" i="1" dirty="0"/>
              <a:t> @Annotation </a:t>
            </a:r>
            <a:r>
              <a:rPr lang="zh-TW" altLang="en-US" b="0" dirty="0"/>
              <a:t>中的</a:t>
            </a:r>
            <a:r>
              <a:rPr lang="zh-TW" altLang="en-US" b="0" dirty="0">
                <a:solidFill>
                  <a:srgbClr val="FF0000"/>
                </a:solidFill>
              </a:rPr>
              <a:t>定義</a:t>
            </a:r>
            <a:r>
              <a:rPr lang="zh-TW" altLang="en-US" b="0" dirty="0"/>
              <a:t>載入 </a:t>
            </a:r>
            <a:r>
              <a:rPr lang="en-US" altLang="zh-TW" i="1" dirty="0"/>
              <a:t>servlet</a:t>
            </a:r>
            <a:r>
              <a:rPr lang="en-US" altLang="zh-TW" b="0" dirty="0"/>
              <a:t> </a:t>
            </a:r>
            <a:r>
              <a:rPr lang="zh-TW" altLang="en-US" b="0" dirty="0"/>
              <a:t>實體。</a:t>
            </a:r>
          </a:p>
          <a:p>
            <a:pPr lvl="1"/>
            <a:r>
              <a:rPr lang="en-US" altLang="zh-TW" sz="2200" i="1" dirty="0"/>
              <a:t>Servlet container</a:t>
            </a:r>
            <a:r>
              <a:rPr lang="en-US" altLang="zh-TW" sz="2200" dirty="0"/>
              <a:t> </a:t>
            </a:r>
            <a:r>
              <a:rPr lang="zh-TW" altLang="en-US" sz="2200" dirty="0"/>
              <a:t>會呼叫 </a:t>
            </a:r>
            <a:r>
              <a:rPr lang="en-US" altLang="zh-TW" sz="2200" i="1" dirty="0" err="1"/>
              <a:t>Class.forName</a:t>
            </a:r>
            <a:r>
              <a:rPr lang="en-US" altLang="zh-TW" sz="2200" i="1" dirty="0"/>
              <a:t>(</a:t>
            </a:r>
            <a:r>
              <a:rPr lang="en-US" altLang="zh-TW" sz="2200" i="1" dirty="0" err="1"/>
              <a:t>className</a:t>
            </a:r>
            <a:r>
              <a:rPr lang="en-US" altLang="zh-TW" sz="2200" i="1" dirty="0"/>
              <a:t>).</a:t>
            </a:r>
            <a:r>
              <a:rPr lang="en-US" altLang="zh-TW" sz="2200" i="1" dirty="0" err="1"/>
              <a:t>newInstance</a:t>
            </a:r>
            <a:r>
              <a:rPr lang="en-US" altLang="zh-TW" sz="2200" i="1" dirty="0"/>
              <a:t>()</a:t>
            </a:r>
            <a:r>
              <a:rPr lang="en-US" altLang="zh-TW" sz="2200" dirty="0"/>
              <a:t> </a:t>
            </a:r>
            <a:r>
              <a:rPr lang="zh-TW" altLang="en-US" sz="2200" dirty="0"/>
              <a:t>，以建立 </a:t>
            </a:r>
            <a:r>
              <a:rPr lang="en-US" altLang="zh-TW" sz="2200" i="1" dirty="0"/>
              <a:t>servlet</a:t>
            </a:r>
            <a:r>
              <a:rPr lang="en-US" altLang="zh-TW" sz="2200" dirty="0"/>
              <a:t> </a:t>
            </a:r>
            <a:r>
              <a:rPr lang="zh-TW" altLang="en-US" sz="2200" dirty="0"/>
              <a:t>的物件實體。 </a:t>
            </a:r>
          </a:p>
          <a:p>
            <a:pPr lvl="1"/>
            <a:r>
              <a:rPr lang="zh-TW" altLang="en-US" sz="2200" dirty="0"/>
              <a:t>接著再呼叫該 </a:t>
            </a:r>
            <a:r>
              <a:rPr lang="en-US" altLang="zh-TW" sz="2200" i="1" dirty="0"/>
              <a:t>servlet</a:t>
            </a:r>
            <a:r>
              <a:rPr lang="en-US" altLang="zh-TW" sz="2200" dirty="0"/>
              <a:t> </a:t>
            </a:r>
            <a:r>
              <a:rPr lang="zh-TW" altLang="en-US" sz="2200" dirty="0"/>
              <a:t>的預設建構子 </a:t>
            </a:r>
            <a:r>
              <a:rPr lang="en-US" altLang="zh-TW" sz="2200" i="1" dirty="0"/>
              <a:t>(public constructor with no arguments) </a:t>
            </a:r>
            <a:r>
              <a:rPr lang="zh-TW" altLang="en-US" sz="2200" dirty="0"/>
              <a:t>。</a:t>
            </a:r>
          </a:p>
          <a:p>
            <a:pPr lvl="1"/>
            <a:r>
              <a:rPr lang="zh-TW" altLang="en-US" sz="2200" dirty="0"/>
              <a:t>這整個過程就稱為 “</a:t>
            </a:r>
            <a:r>
              <a:rPr lang="en-US" altLang="zh-TW" sz="2200" i="1" dirty="0"/>
              <a:t>servlet is loaded” </a:t>
            </a:r>
            <a:r>
              <a:rPr lang="zh-TW" altLang="en-US" sz="22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903397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94B229FE-B119-0D41-AB13-C837130730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初始：</a:t>
            </a:r>
            <a:r>
              <a:rPr lang="en-US" altLang="zh-TW" b="1" dirty="0">
                <a:latin typeface="Verdana" panose="020B0604030504040204" pitchFamily="34" charset="0"/>
              </a:rPr>
              <a:t>Initializing</a:t>
            </a:r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BBBB025F-3BF6-5C4D-961C-BEB1685D7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i="1" dirty="0"/>
              <a:t>Initializing</a:t>
            </a:r>
          </a:p>
          <a:p>
            <a:pPr lvl="1"/>
            <a:r>
              <a:rPr lang="en-US" altLang="zh-TW" sz="2600" i="1" dirty="0" err="1"/>
              <a:t>init</a:t>
            </a:r>
            <a:r>
              <a:rPr lang="en-US" altLang="zh-TW" sz="2600" i="1" dirty="0"/>
              <a:t>(</a:t>
            </a:r>
            <a:r>
              <a:rPr lang="en-US" altLang="zh-TW" sz="2600" i="1" dirty="0" err="1"/>
              <a:t>ServletConfig</a:t>
            </a:r>
            <a:r>
              <a:rPr lang="en-US" altLang="zh-TW" sz="2600" i="1" dirty="0"/>
              <a:t> config) </a:t>
            </a:r>
            <a:r>
              <a:rPr lang="en-US" altLang="zh-TW" sz="2600" i="1" dirty="0" err="1"/>
              <a:t>v.s</a:t>
            </a:r>
            <a:r>
              <a:rPr lang="en-US" altLang="zh-TW" sz="2600" i="1" dirty="0"/>
              <a:t>. </a:t>
            </a:r>
            <a:r>
              <a:rPr lang="en-US" altLang="zh-TW" sz="2600" i="1" dirty="0" err="1"/>
              <a:t>init</a:t>
            </a:r>
            <a:r>
              <a:rPr lang="en-US" altLang="zh-TW" sz="2600" i="1" dirty="0"/>
              <a:t>()</a:t>
            </a:r>
          </a:p>
          <a:p>
            <a:pPr lvl="2"/>
            <a:r>
              <a:rPr lang="zh-TW" altLang="en-US" dirty="0"/>
              <a:t>實作上會以覆寫 </a:t>
            </a:r>
            <a:r>
              <a:rPr lang="en-US" altLang="zh-TW" b="1" i="1" dirty="0" err="1"/>
              <a:t>init</a:t>
            </a:r>
            <a:r>
              <a:rPr lang="en-US" altLang="zh-TW" b="1" i="1" dirty="0"/>
              <a:t>()</a:t>
            </a:r>
            <a:r>
              <a:rPr lang="en-US" altLang="zh-TW" dirty="0"/>
              <a:t> </a:t>
            </a:r>
            <a:r>
              <a:rPr lang="zh-TW" altLang="en-US" dirty="0"/>
              <a:t>為主，若一定要覆寫 </a:t>
            </a:r>
            <a:r>
              <a:rPr lang="en-US" altLang="zh-TW" b="1" i="1" dirty="0" err="1"/>
              <a:t>init</a:t>
            </a:r>
            <a:r>
              <a:rPr lang="en-US" altLang="zh-TW" b="1" i="1" dirty="0"/>
              <a:t>(</a:t>
            </a:r>
            <a:r>
              <a:rPr lang="en-US" altLang="zh-TW" b="1" i="1" dirty="0" err="1"/>
              <a:t>ServletConfig</a:t>
            </a:r>
            <a:r>
              <a:rPr lang="en-US" altLang="zh-TW" b="1" i="1" dirty="0"/>
              <a:t> config)</a:t>
            </a:r>
            <a:r>
              <a:rPr lang="en-US" altLang="zh-TW" dirty="0"/>
              <a:t> </a:t>
            </a:r>
            <a:r>
              <a:rPr lang="zh-TW" altLang="en-US" dirty="0"/>
              <a:t>則必須記得要呼叫 </a:t>
            </a:r>
            <a:r>
              <a:rPr lang="en-US" altLang="zh-TW" b="1" i="1" dirty="0" err="1"/>
              <a:t>super.init</a:t>
            </a:r>
            <a:r>
              <a:rPr lang="en-US" altLang="zh-TW" b="1" i="1" dirty="0"/>
              <a:t>(</a:t>
            </a:r>
            <a:r>
              <a:rPr lang="en-US" altLang="zh-TW" b="1" i="1" dirty="0" err="1"/>
              <a:t>ServletConfig</a:t>
            </a:r>
            <a:r>
              <a:rPr lang="en-US" altLang="zh-TW" b="1" i="1" dirty="0"/>
              <a:t> config)</a:t>
            </a:r>
            <a:r>
              <a:rPr lang="en-US" altLang="zh-TW" dirty="0"/>
              <a:t> </a:t>
            </a:r>
            <a:r>
              <a:rPr lang="zh-TW" altLang="en-US" dirty="0"/>
              <a:t>為的是將現行的組態傳給 </a:t>
            </a:r>
            <a:r>
              <a:rPr lang="en-US" altLang="zh-TW" b="1" i="1" dirty="0" err="1"/>
              <a:t>GenericServlet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136197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46" name="AutoShape 18">
            <a:extLst>
              <a:ext uri="{FF2B5EF4-FFF2-40B4-BE49-F238E27FC236}">
                <a16:creationId xmlns:a16="http://schemas.microsoft.com/office/drawing/2014/main" id="{4518CA51-A965-A04B-89A1-2C1130627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550" y="4867276"/>
            <a:ext cx="3311525" cy="11525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6143" name="AutoShape 15">
            <a:extLst>
              <a:ext uri="{FF2B5EF4-FFF2-40B4-BE49-F238E27FC236}">
                <a16:creationId xmlns:a16="http://schemas.microsoft.com/office/drawing/2014/main" id="{6F816DAF-A56B-134E-A947-9D1F6A5D1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350" y="3716338"/>
            <a:ext cx="1152525" cy="576262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A239C8BA-BBC2-DC43-BAB9-0E1FDB646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初始：</a:t>
            </a:r>
            <a:r>
              <a:rPr lang="en-US" altLang="zh-TW" b="1" dirty="0">
                <a:latin typeface="Verdana" panose="020B0604030504040204" pitchFamily="34" charset="0"/>
              </a:rPr>
              <a:t>Initializing</a:t>
            </a:r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54F4CD13-55C6-2240-9CB8-88D3D62265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2148" y="1557339"/>
            <a:ext cx="11308507" cy="865187"/>
          </a:xfrm>
        </p:spPr>
        <p:txBody>
          <a:bodyPr/>
          <a:lstStyle/>
          <a:p>
            <a:pPr marL="0" indent="0">
              <a:lnSpc>
                <a:spcPct val="90000"/>
              </a:lnSpc>
            </a:pPr>
            <a:r>
              <a:rPr lang="en-US" altLang="zh-TW" sz="2600" i="1" dirty="0"/>
              <a:t>Servlet API 2.1</a:t>
            </a:r>
            <a:r>
              <a:rPr lang="en-US" altLang="zh-TW" sz="2600" b="0" dirty="0"/>
              <a:t> </a:t>
            </a:r>
            <a:r>
              <a:rPr lang="zh-TW" altLang="en-US" sz="2600" b="0" dirty="0"/>
              <a:t>之後 </a:t>
            </a:r>
            <a:br>
              <a:rPr lang="en-US" altLang="zh-TW" sz="2600" b="0" dirty="0"/>
            </a:br>
            <a:r>
              <a:rPr lang="en-US" altLang="zh-TW" sz="2600" b="0" dirty="0"/>
              <a:t> </a:t>
            </a:r>
            <a:r>
              <a:rPr lang="en-US" altLang="zh-TW" sz="2600" i="1" dirty="0" err="1"/>
              <a:t>init</a:t>
            </a:r>
            <a:r>
              <a:rPr lang="en-US" altLang="zh-TW" sz="2600" i="1" dirty="0"/>
              <a:t>(</a:t>
            </a:r>
            <a:r>
              <a:rPr lang="en-US" altLang="zh-TW" sz="2600" i="1" dirty="0" err="1"/>
              <a:t>ServletConfig</a:t>
            </a:r>
            <a:r>
              <a:rPr lang="en-US" altLang="zh-TW" sz="2600" i="1" dirty="0"/>
              <a:t> config)</a:t>
            </a:r>
            <a:r>
              <a:rPr lang="en-US" altLang="zh-TW" sz="2600" b="0" dirty="0"/>
              <a:t> </a:t>
            </a:r>
            <a:r>
              <a:rPr lang="zh-TW" altLang="en-US" sz="2600" b="0" dirty="0"/>
              <a:t>與 </a:t>
            </a:r>
            <a:r>
              <a:rPr lang="en-US" altLang="zh-TW" sz="2600" i="1" dirty="0" err="1"/>
              <a:t>init</a:t>
            </a:r>
            <a:r>
              <a:rPr lang="en-US" altLang="zh-TW" sz="2600" i="1" dirty="0"/>
              <a:t>()</a:t>
            </a:r>
            <a:r>
              <a:rPr lang="en-US" altLang="zh-TW" sz="2600" b="0" dirty="0"/>
              <a:t> </a:t>
            </a:r>
            <a:r>
              <a:rPr lang="zh-TW" altLang="en-US" sz="2600" b="0" dirty="0"/>
              <a:t>之關係：</a:t>
            </a:r>
          </a:p>
        </p:txBody>
      </p:sp>
      <p:graphicFrame>
        <p:nvGraphicFramePr>
          <p:cNvPr id="176147" name="Group 19">
            <a:extLst>
              <a:ext uri="{FF2B5EF4-FFF2-40B4-BE49-F238E27FC236}">
                <a16:creationId xmlns:a16="http://schemas.microsoft.com/office/drawing/2014/main" id="{4D944DFB-3FD3-AE4B-96E4-41EF19FC4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010025"/>
              </p:ext>
            </p:extLst>
          </p:nvPr>
        </p:nvGraphicFramePr>
        <p:xfrm>
          <a:off x="911424" y="2635250"/>
          <a:ext cx="7345362" cy="3600450"/>
        </p:xfrm>
        <a:graphic>
          <a:graphicData uri="http://schemas.openxmlformats.org/drawingml/2006/table">
            <a:tbl>
              <a:tblPr/>
              <a:tblGrid>
                <a:gridCol w="7345362">
                  <a:extLst>
                    <a:ext uri="{9D8B030D-6E8A-4147-A177-3AD203B41FA5}">
                      <a16:colId xmlns:a16="http://schemas.microsoft.com/office/drawing/2014/main" val="2848683304"/>
                    </a:ext>
                  </a:extLst>
                </a:gridCol>
              </a:tblGrid>
              <a:tr h="3600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ServletConfig _config = null;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void init(ServletConfig config)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</a:t>
                      </a: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_config = config //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</a:t>
                      </a: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servlet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</a:t>
                      </a: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組態</a:t>
                      </a:r>
                      <a:endParaRPr kumimoji="1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書法家粗黑體" pitchFamily="49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</a:t>
                      </a: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init();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zh-TW" sz="20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書法家粗黑體" pitchFamily="49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void init(){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// Block of Code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648880"/>
                  </a:ext>
                </a:extLst>
              </a:tr>
            </a:tbl>
          </a:graphicData>
        </a:graphic>
      </p:graphicFrame>
      <p:sp>
        <p:nvSpPr>
          <p:cNvPr id="176139" name="Line 11">
            <a:extLst>
              <a:ext uri="{FF2B5EF4-FFF2-40B4-BE49-F238E27FC236}">
                <a16:creationId xmlns:a16="http://schemas.microsoft.com/office/drawing/2014/main" id="{251C1C4C-BF6C-7747-8BB5-C26729F41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8750" y="4003675"/>
            <a:ext cx="71913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140" name="Line 12">
            <a:extLst>
              <a:ext uri="{FF2B5EF4-FFF2-40B4-BE49-F238E27FC236}">
                <a16:creationId xmlns:a16="http://schemas.microsoft.com/office/drawing/2014/main" id="{A9EB5666-A995-9643-AD63-2E8D18903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2011" y="4003675"/>
            <a:ext cx="0" cy="10810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6141" name="Line 13">
            <a:extLst>
              <a:ext uri="{FF2B5EF4-FFF2-40B4-BE49-F238E27FC236}">
                <a16:creationId xmlns:a16="http://schemas.microsoft.com/office/drawing/2014/main" id="{01D46089-20BD-C948-86F8-E369E1BFF5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27524" y="5084763"/>
            <a:ext cx="36036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7066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6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6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6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6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6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1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ABB3F71F-3894-9344-84B0-D242153AB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初始：</a:t>
            </a:r>
            <a:r>
              <a:rPr lang="en-US" altLang="zh-TW" b="1" dirty="0">
                <a:latin typeface="Verdana" panose="020B0604030504040204" pitchFamily="34" charset="0"/>
              </a:rPr>
              <a:t>Initializing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708DE985-8689-DC47-8CE8-6DAACA637F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051" y="1628776"/>
            <a:ext cx="9744075" cy="4392613"/>
          </a:xfrm>
        </p:spPr>
        <p:txBody>
          <a:bodyPr/>
          <a:lstStyle/>
          <a:p>
            <a:r>
              <a:rPr lang="en-US" altLang="zh-TW" i="1" dirty="0"/>
              <a:t>Servlet</a:t>
            </a:r>
            <a:r>
              <a:rPr lang="en-US" altLang="zh-TW" b="0" dirty="0"/>
              <a:t> </a:t>
            </a:r>
            <a:r>
              <a:rPr lang="zh-TW" altLang="en-US" b="0" dirty="0"/>
              <a:t>物件會產生幾個？</a:t>
            </a:r>
          </a:p>
          <a:p>
            <a:pPr lvl="1"/>
            <a:r>
              <a:rPr lang="zh-TW" altLang="en-US" sz="2800" dirty="0"/>
              <a:t>在一般的情況下 </a:t>
            </a:r>
            <a:r>
              <a:rPr lang="en-US" altLang="zh-TW" sz="2800" i="1" dirty="0" err="1"/>
              <a:t>ServletContainer</a:t>
            </a:r>
            <a:r>
              <a:rPr lang="en-US" altLang="zh-TW" sz="2800" dirty="0"/>
              <a:t> </a:t>
            </a:r>
            <a:r>
              <a:rPr lang="zh-TW" altLang="en-US" sz="2800" dirty="0"/>
              <a:t>只會在初始時呼叫 </a:t>
            </a:r>
            <a:r>
              <a:rPr lang="en-US" altLang="zh-TW" sz="2800" i="1" dirty="0" err="1"/>
              <a:t>init</a:t>
            </a:r>
            <a:r>
              <a:rPr lang="en-US" altLang="zh-TW" sz="2800" i="1" dirty="0"/>
              <a:t>(</a:t>
            </a:r>
            <a:r>
              <a:rPr lang="en-US" altLang="zh-TW" sz="2800" i="1" dirty="0" err="1"/>
              <a:t>ServletConfig</a:t>
            </a:r>
            <a:r>
              <a:rPr lang="en-US" altLang="zh-TW" sz="2800" i="1" dirty="0"/>
              <a:t> config) </a:t>
            </a:r>
            <a:r>
              <a:rPr lang="zh-TW" altLang="en-US" sz="2800" dirty="0"/>
              <a:t>一次，因而僅會有一個物件產生，另外 </a:t>
            </a:r>
            <a:r>
              <a:rPr lang="en-US" altLang="zh-TW" sz="2800" i="1" dirty="0" err="1"/>
              <a:t>init</a:t>
            </a:r>
            <a:r>
              <a:rPr lang="en-US" altLang="zh-TW" sz="2800" i="1" dirty="0"/>
              <a:t>()</a:t>
            </a:r>
            <a:r>
              <a:rPr lang="en-US" altLang="zh-TW" sz="2800" dirty="0"/>
              <a:t> </a:t>
            </a:r>
            <a:r>
              <a:rPr lang="zh-TW" altLang="en-US" sz="2800" dirty="0"/>
              <a:t>也因此僅會呼叫一次（註：呼叫</a:t>
            </a:r>
            <a:r>
              <a:rPr lang="en-US" altLang="zh-TW" sz="2800" i="1" dirty="0" err="1"/>
              <a:t>init</a:t>
            </a:r>
            <a:r>
              <a:rPr lang="en-US" altLang="zh-TW" sz="2800" i="1" dirty="0"/>
              <a:t>(</a:t>
            </a:r>
            <a:r>
              <a:rPr lang="en-US" altLang="zh-TW" sz="2800" i="1" dirty="0" err="1"/>
              <a:t>ServletConfig</a:t>
            </a:r>
            <a:r>
              <a:rPr lang="en-US" altLang="zh-TW" sz="2800" i="1" dirty="0"/>
              <a:t> config) </a:t>
            </a:r>
            <a:r>
              <a:rPr lang="zh-TW" altLang="en-US" sz="2800" dirty="0"/>
              <a:t>就是為了要定義組態）</a:t>
            </a:r>
          </a:p>
          <a:p>
            <a:pPr lvl="2"/>
            <a:r>
              <a:rPr lang="zh-TW" altLang="en-US" sz="2200" dirty="0"/>
              <a:t>例外狀況（產生多個相同的 </a:t>
            </a:r>
            <a:r>
              <a:rPr lang="en-US" altLang="zh-TW" sz="2200" i="1" dirty="0"/>
              <a:t>Servlet </a:t>
            </a:r>
            <a:r>
              <a:rPr lang="zh-TW" altLang="en-US" sz="2200" dirty="0"/>
              <a:t>物件）：</a:t>
            </a:r>
          </a:p>
          <a:p>
            <a:pPr lvl="3"/>
            <a:r>
              <a:rPr lang="en-US" altLang="zh-TW" b="1" i="1" dirty="0" err="1"/>
              <a:t>web.xml</a:t>
            </a:r>
            <a:r>
              <a:rPr lang="en-US" altLang="zh-TW" dirty="0"/>
              <a:t> </a:t>
            </a:r>
            <a:r>
              <a:rPr lang="zh-TW" altLang="en-US" dirty="0"/>
              <a:t>中定義多個相同的</a:t>
            </a:r>
            <a:r>
              <a:rPr lang="en-US" altLang="zh-TW" dirty="0"/>
              <a:t>&lt;</a:t>
            </a:r>
            <a:r>
              <a:rPr lang="en-US" altLang="zh-TW" b="1" i="1" dirty="0"/>
              <a:t>servlet</a:t>
            </a:r>
            <a:r>
              <a:rPr lang="en-US" altLang="zh-TW" dirty="0"/>
              <a:t>&gt;</a:t>
            </a:r>
            <a:r>
              <a:rPr lang="zh-TW" altLang="en-US" dirty="0"/>
              <a:t>元素</a:t>
            </a:r>
          </a:p>
          <a:p>
            <a:pPr lvl="3"/>
            <a:r>
              <a:rPr lang="en-US" altLang="zh-TW" b="1" i="1" dirty="0"/>
              <a:t>Servlet </a:t>
            </a:r>
            <a:r>
              <a:rPr lang="zh-TW" altLang="en-US" dirty="0"/>
              <a:t>實作</a:t>
            </a:r>
            <a:r>
              <a:rPr lang="zh-TW" altLang="en-US" b="1" i="1" dirty="0"/>
              <a:t> </a:t>
            </a:r>
            <a:r>
              <a:rPr lang="en-US" altLang="zh-TW" b="1" i="1" dirty="0" err="1"/>
              <a:t>SingleThreadModel</a:t>
            </a:r>
            <a:r>
              <a:rPr lang="en-US" altLang="zh-TW" b="1" i="1" dirty="0"/>
              <a:t> </a:t>
            </a:r>
            <a:r>
              <a:rPr lang="zh-TW" altLang="en-US" dirty="0"/>
              <a:t>介面</a:t>
            </a:r>
            <a:br>
              <a:rPr lang="zh-TW" altLang="en-US" dirty="0"/>
            </a:br>
            <a:r>
              <a:rPr lang="en-US" altLang="zh-TW" sz="1600" i="1" dirty="0"/>
              <a:t>implements </a:t>
            </a:r>
            <a:r>
              <a:rPr lang="en-US" altLang="zh-TW" sz="1600" i="1" dirty="0" err="1"/>
              <a:t>SingThreadModel</a:t>
            </a:r>
            <a:r>
              <a:rPr lang="en-US" altLang="zh-TW" sz="1600" i="1" dirty="0"/>
              <a:t> (STM)</a:t>
            </a:r>
          </a:p>
        </p:txBody>
      </p:sp>
    </p:spTree>
    <p:extLst>
      <p:ext uri="{BB962C8B-B14F-4D97-AF65-F5344CB8AC3E}">
        <p14:creationId xmlns:p14="http://schemas.microsoft.com/office/powerpoint/2010/main" val="1545885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23B1B087-A3AD-3044-A984-8069BAD51D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latin typeface="Verdana" charset="0"/>
              </a:rPr>
              <a:t>一、</a:t>
            </a:r>
            <a:r>
              <a:rPr lang="zh-TW">
                <a:latin typeface="Verdana" charset="0"/>
              </a:rPr>
              <a:t>送出請求</a:t>
            </a:r>
            <a:r>
              <a:rPr lang="en-US" altLang="zh-TW">
                <a:latin typeface="Verdana" charset="0"/>
              </a:rPr>
              <a:t> </a:t>
            </a:r>
            <a:r>
              <a:rPr lang="en-US" altLang="zh-TW" b="1">
                <a:latin typeface="Verdana" charset="0"/>
              </a:rPr>
              <a:t>(request)</a:t>
            </a: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C36BA24C-D5C8-2548-B6B7-FC565DA1B0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1700213"/>
            <a:ext cx="8280400" cy="41148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zh-TW" altLang="en-US" b="0" dirty="0"/>
              <a:t>使用</a:t>
            </a:r>
            <a:r>
              <a:rPr lang="en-US" altLang="zh-TW" b="0" dirty="0"/>
              <a:t> </a:t>
            </a:r>
            <a:r>
              <a:rPr lang="en-US" altLang="zh-TW" i="1" dirty="0"/>
              <a:t>Get</a:t>
            </a:r>
            <a:r>
              <a:rPr lang="en-US" altLang="zh-TW" b="0" dirty="0"/>
              <a:t> </a:t>
            </a:r>
            <a:r>
              <a:rPr lang="zh-TW" altLang="en-US" b="0" dirty="0"/>
              <a:t>的情境與限制：</a:t>
            </a:r>
            <a:endParaRPr lang="en-US" altLang="zh-TW" b="0" dirty="0"/>
          </a:p>
          <a:p>
            <a:pPr lvl="1">
              <a:lnSpc>
                <a:spcPct val="90000"/>
              </a:lnSpc>
              <a:buFont typeface="Times New Roman" charset="0"/>
              <a:buChar char="–"/>
              <a:defRPr/>
            </a:pPr>
            <a:r>
              <a:rPr kumimoji="0" lang="zh-TW" altLang="en-US" dirty="0"/>
              <a:t>欲得到指定資源</a:t>
            </a:r>
            <a:r>
              <a:rPr kumimoji="0" lang="en-US" altLang="zh-TW" dirty="0"/>
              <a:t>(</a:t>
            </a:r>
            <a:r>
              <a:rPr kumimoji="0" lang="zh-TW" altLang="en-US" dirty="0"/>
              <a:t>網頁、文件或圖片影像等</a:t>
            </a:r>
            <a:r>
              <a:rPr kumimoji="0" lang="en-US" altLang="zh-TW" dirty="0"/>
              <a:t>) </a:t>
            </a:r>
          </a:p>
          <a:p>
            <a:pPr lvl="1">
              <a:lnSpc>
                <a:spcPct val="90000"/>
              </a:lnSpc>
              <a:buFont typeface="Times New Roman" charset="0"/>
              <a:buChar char="–"/>
              <a:defRPr/>
            </a:pPr>
            <a:r>
              <a:rPr kumimoji="0" lang="en-US" altLang="zh-TW" b="1" i="1" dirty="0"/>
              <a:t>Bookmark</a:t>
            </a:r>
            <a:r>
              <a:rPr kumimoji="0" lang="en-US" altLang="zh-TW" dirty="0"/>
              <a:t> (</a:t>
            </a:r>
            <a:r>
              <a:rPr kumimoji="0" lang="zh-TW" altLang="en-US" dirty="0"/>
              <a:t>加入到我的最愛</a:t>
            </a:r>
            <a:r>
              <a:rPr kumimoji="0" lang="en-US" altLang="zh-TW" dirty="0"/>
              <a:t>)</a:t>
            </a:r>
          </a:p>
          <a:p>
            <a:pPr lvl="1">
              <a:lnSpc>
                <a:spcPct val="90000"/>
              </a:lnSpc>
              <a:buFont typeface="Times New Roman" charset="0"/>
              <a:buChar char="–"/>
              <a:defRPr/>
            </a:pPr>
            <a:r>
              <a:rPr kumimoji="0" lang="zh-TW" altLang="en-US" dirty="0"/>
              <a:t>在不管安全性的情況下與</a:t>
            </a:r>
            <a:r>
              <a:rPr kumimoji="0" lang="en-US" altLang="zh-TW" dirty="0"/>
              <a:t> </a:t>
            </a:r>
            <a:r>
              <a:rPr kumimoji="0" lang="en-US" altLang="zh-TW" b="1" i="1" dirty="0"/>
              <a:t>Server</a:t>
            </a:r>
            <a:r>
              <a:rPr kumimoji="0" lang="en-US" altLang="zh-TW" dirty="0"/>
              <a:t> </a:t>
            </a:r>
            <a:r>
              <a:rPr kumimoji="0" lang="zh-TW" altLang="en-US" dirty="0"/>
              <a:t>有少量的互動</a:t>
            </a:r>
            <a:endParaRPr kumimoji="0" lang="en-US" altLang="zh-TW" dirty="0"/>
          </a:p>
          <a:p>
            <a:pPr lvl="1">
              <a:lnSpc>
                <a:spcPct val="90000"/>
              </a:lnSpc>
              <a:buFont typeface="Times New Roman" charset="0"/>
              <a:buChar char="–"/>
              <a:defRPr/>
            </a:pPr>
            <a:r>
              <a:rPr kumimoji="0" lang="zh-TW" altLang="en-US" dirty="0"/>
              <a:t>整體</a:t>
            </a:r>
            <a:r>
              <a:rPr kumimoji="0" lang="en-US" altLang="zh-TW" dirty="0"/>
              <a:t> </a:t>
            </a:r>
            <a:r>
              <a:rPr kumimoji="0" lang="en-US" altLang="zh-TW" b="1" i="1" dirty="0"/>
              <a:t>URL</a:t>
            </a:r>
            <a:r>
              <a:rPr kumimoji="0" lang="en-US" altLang="zh-TW" dirty="0"/>
              <a:t> </a:t>
            </a:r>
            <a:r>
              <a:rPr kumimoji="0" lang="zh-TW" altLang="en-US" dirty="0"/>
              <a:t>最好不要超過</a:t>
            </a:r>
            <a:r>
              <a:rPr kumimoji="0" lang="en-US" altLang="zh-TW" dirty="0"/>
              <a:t> </a:t>
            </a:r>
            <a:r>
              <a:rPr kumimoji="0" lang="en-US" altLang="zh-TW" b="1" i="1" dirty="0"/>
              <a:t>240</a:t>
            </a:r>
            <a:r>
              <a:rPr kumimoji="0" lang="en-US" altLang="zh-TW" dirty="0"/>
              <a:t> </a:t>
            </a:r>
            <a:r>
              <a:rPr kumimoji="0" lang="zh-TW" altLang="en-US" dirty="0"/>
              <a:t>個字元</a:t>
            </a:r>
            <a:endParaRPr kumimoji="0" lang="en-US" altLang="zh-TW" dirty="0"/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zh-TW" altLang="en-US" b="0" dirty="0"/>
              <a:t>使用</a:t>
            </a:r>
            <a:r>
              <a:rPr lang="en-US" altLang="zh-TW" b="0" dirty="0"/>
              <a:t> </a:t>
            </a:r>
            <a:r>
              <a:rPr lang="en-US" altLang="zh-TW" i="1" dirty="0"/>
              <a:t>Post</a:t>
            </a:r>
            <a:r>
              <a:rPr lang="en-US" altLang="zh-TW" b="0" dirty="0"/>
              <a:t> </a:t>
            </a:r>
            <a:r>
              <a:rPr lang="zh-TW" altLang="en-US" b="0" dirty="0"/>
              <a:t>的情境與限制：</a:t>
            </a:r>
            <a:endParaRPr lang="en-US" altLang="zh-TW" b="0" dirty="0"/>
          </a:p>
          <a:p>
            <a:pPr lvl="1">
              <a:lnSpc>
                <a:spcPct val="90000"/>
              </a:lnSpc>
              <a:buFont typeface="Times New Roman" charset="0"/>
              <a:buChar char="–"/>
              <a:defRPr/>
            </a:pPr>
            <a:r>
              <a:rPr lang="zh-TW" altLang="en-US" dirty="0"/>
              <a:t>傳送大量資料或檔案請求</a:t>
            </a:r>
            <a:r>
              <a:rPr lang="en-US" altLang="zh-TW" dirty="0"/>
              <a:t> </a:t>
            </a:r>
            <a:r>
              <a:rPr lang="en-US" altLang="zh-TW" b="1" i="1" dirty="0"/>
              <a:t>Server</a:t>
            </a:r>
            <a:r>
              <a:rPr lang="en-US" altLang="zh-TW" dirty="0"/>
              <a:t> </a:t>
            </a:r>
            <a:r>
              <a:rPr lang="zh-TW" altLang="en-US" dirty="0"/>
              <a:t>予以協助處理。</a:t>
            </a:r>
            <a:endParaRPr lang="en-US" altLang="zh-TW" dirty="0"/>
          </a:p>
          <a:p>
            <a:pPr lvl="1">
              <a:lnSpc>
                <a:spcPct val="90000"/>
              </a:lnSpc>
              <a:buFont typeface="Times New Roman" charset="0"/>
              <a:buChar char="–"/>
              <a:defRPr/>
            </a:pPr>
            <a:r>
              <a:rPr lang="zh-TW" altLang="en-US" dirty="0"/>
              <a:t>上傳的資料或檔案大小基本上沒有限制。</a:t>
            </a:r>
          </a:p>
        </p:txBody>
      </p:sp>
    </p:spTree>
    <p:extLst>
      <p:ext uri="{BB962C8B-B14F-4D97-AF65-F5344CB8AC3E}">
        <p14:creationId xmlns:p14="http://schemas.microsoft.com/office/powerpoint/2010/main" val="222006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id="{A93133C6-20EC-7641-81FC-9502AAA8FE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初始：</a:t>
            </a:r>
            <a:r>
              <a:rPr lang="en-US" altLang="zh-TW" b="1" dirty="0">
                <a:latin typeface="Verdana" panose="020B0604030504040204" pitchFamily="34" charset="0"/>
              </a:rPr>
              <a:t>Initializing</a:t>
            </a:r>
          </a:p>
        </p:txBody>
      </p:sp>
      <p:sp>
        <p:nvSpPr>
          <p:cNvPr id="184323" name="Rectangle 3">
            <a:extLst>
              <a:ext uri="{FF2B5EF4-FFF2-40B4-BE49-F238E27FC236}">
                <a16:creationId xmlns:a16="http://schemas.microsoft.com/office/drawing/2014/main" id="{122C8464-54CE-A545-92FD-074676FC3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052" y="1844675"/>
            <a:ext cx="9672638" cy="4114800"/>
          </a:xfrm>
        </p:spPr>
        <p:txBody>
          <a:bodyPr/>
          <a:lstStyle/>
          <a:p>
            <a:pPr marL="0" indent="0">
              <a:lnSpc>
                <a:spcPct val="90000"/>
              </a:lnSpc>
            </a:pPr>
            <a:r>
              <a:rPr lang="en-US" altLang="zh-TW" i="1" dirty="0" err="1"/>
              <a:t>Preinitializing</a:t>
            </a:r>
            <a:endParaRPr lang="en-US" altLang="zh-TW" i="1" dirty="0"/>
          </a:p>
          <a:p>
            <a:pPr lvl="1">
              <a:lnSpc>
                <a:spcPct val="90000"/>
              </a:lnSpc>
            </a:pPr>
            <a:r>
              <a:rPr lang="en-US" altLang="zh-TW" b="1" i="1" dirty="0"/>
              <a:t>Servlet container</a:t>
            </a:r>
            <a:r>
              <a:rPr lang="en-US" altLang="zh-TW" dirty="0"/>
              <a:t> </a:t>
            </a:r>
            <a:r>
              <a:rPr lang="zh-TW" altLang="en-US" dirty="0"/>
              <a:t>於啟動的過程中並不一定會把所有 </a:t>
            </a:r>
            <a:r>
              <a:rPr lang="en-US" altLang="zh-TW" b="1" i="1" dirty="0"/>
              <a:t>servlet</a:t>
            </a:r>
            <a:r>
              <a:rPr lang="en-US" altLang="zh-TW" dirty="0"/>
              <a:t> </a:t>
            </a:r>
            <a:r>
              <a:rPr lang="zh-TW" altLang="en-US" dirty="0"/>
              <a:t>初始化，而會把這份初始化的工作丟給最先收到的請求</a:t>
            </a:r>
            <a:r>
              <a:rPr lang="en-US" altLang="zh-TW" dirty="0"/>
              <a:t>(</a:t>
            </a:r>
            <a:r>
              <a:rPr lang="en-US" altLang="zh-TW" b="1" i="1" dirty="0"/>
              <a:t>request</a:t>
            </a:r>
            <a:r>
              <a:rPr lang="en-US" altLang="zh-TW" dirty="0"/>
              <a:t>)</a:t>
            </a:r>
            <a:r>
              <a:rPr lang="zh-TW" altLang="en-US" dirty="0"/>
              <a:t>來進行，這種行為稱之為 </a:t>
            </a:r>
            <a:r>
              <a:rPr lang="en-US" altLang="zh-TW" b="1" i="1" dirty="0"/>
              <a:t>lazy loading</a:t>
            </a:r>
            <a:r>
              <a:rPr lang="zh-TW" altLang="en-US" dirty="0"/>
              <a:t>。</a:t>
            </a:r>
          </a:p>
          <a:p>
            <a:pPr lvl="2">
              <a:lnSpc>
                <a:spcPct val="90000"/>
              </a:lnSpc>
            </a:pPr>
            <a:r>
              <a:rPr lang="zh-TW" altLang="en-US" dirty="0"/>
              <a:t>解決方法：於 </a:t>
            </a:r>
            <a:r>
              <a:rPr lang="en-US" altLang="zh-TW" b="1" i="1" dirty="0" err="1"/>
              <a:t>web.xml</a:t>
            </a:r>
            <a:r>
              <a:rPr lang="en-US" altLang="zh-TW" dirty="0"/>
              <a:t> </a:t>
            </a:r>
            <a:r>
              <a:rPr lang="zh-TW" altLang="en-US" dirty="0"/>
              <a:t>中的 </a:t>
            </a:r>
            <a:r>
              <a:rPr lang="en-US" altLang="zh-TW" dirty="0"/>
              <a:t>&lt;</a:t>
            </a:r>
            <a:r>
              <a:rPr lang="en-US" altLang="zh-TW" b="1" i="1" dirty="0"/>
              <a:t>servlet</a:t>
            </a:r>
            <a:r>
              <a:rPr lang="en-US" altLang="zh-TW" dirty="0"/>
              <a:t>&gt; </a:t>
            </a:r>
            <a:r>
              <a:rPr lang="zh-TW" altLang="en-US" dirty="0"/>
              <a:t>定義中加上 </a:t>
            </a:r>
            <a:r>
              <a:rPr lang="en-US" altLang="zh-TW" dirty="0"/>
              <a:t>&lt;</a:t>
            </a:r>
            <a:r>
              <a:rPr lang="en-US" altLang="zh-TW" b="1" i="1" dirty="0"/>
              <a:t>load-on-startup</a:t>
            </a:r>
            <a:r>
              <a:rPr lang="en-US" altLang="zh-TW" dirty="0"/>
              <a:t>&gt; </a:t>
            </a:r>
            <a:r>
              <a:rPr lang="zh-TW" altLang="en-US" dirty="0"/>
              <a:t>元素。</a:t>
            </a:r>
          </a:p>
          <a:p>
            <a:pPr lvl="3">
              <a:lnSpc>
                <a:spcPct val="90000"/>
              </a:lnSpc>
            </a:pPr>
            <a:r>
              <a:rPr lang="zh-TW" altLang="en-US" dirty="0"/>
              <a:t>例：</a:t>
            </a:r>
            <a:r>
              <a:rPr lang="en-US" altLang="zh-TW" sz="1600" i="1" dirty="0"/>
              <a:t>&lt;load-on-startup&gt;1&lt;/load-on-startup&gt;</a:t>
            </a:r>
            <a:br>
              <a:rPr lang="en-US" altLang="zh-TW" sz="1600" i="1" dirty="0"/>
            </a:br>
            <a:r>
              <a:rPr lang="zh-TW" altLang="en-US" dirty="0"/>
              <a:t>數值</a:t>
            </a:r>
            <a:r>
              <a:rPr lang="zh-TW" altLang="en-US" u="sng" dirty="0"/>
              <a:t>越小</a:t>
            </a:r>
            <a:r>
              <a:rPr lang="zh-TW" altLang="en-US" dirty="0"/>
              <a:t>越先載入</a:t>
            </a:r>
            <a:br>
              <a:rPr lang="en-US" altLang="zh-TW" dirty="0"/>
            </a:br>
            <a:r>
              <a:rPr lang="en-US" altLang="zh-TW" dirty="0">
                <a:solidFill>
                  <a:srgbClr val="FF0000"/>
                </a:solidFill>
              </a:rPr>
              <a:t>0 </a:t>
            </a:r>
            <a:r>
              <a:rPr lang="zh-TW" altLang="en-US" dirty="0"/>
              <a:t>或 </a:t>
            </a:r>
            <a:r>
              <a:rPr lang="zh-TW" altLang="en-US" dirty="0">
                <a:solidFill>
                  <a:srgbClr val="006600"/>
                </a:solidFill>
              </a:rPr>
              <a:t>“負數”</a:t>
            </a:r>
            <a:r>
              <a:rPr lang="zh-TW" altLang="en-US" dirty="0"/>
              <a:t> 表示任何時間點皆可載入。</a:t>
            </a:r>
          </a:p>
        </p:txBody>
      </p:sp>
    </p:spTree>
    <p:extLst>
      <p:ext uri="{BB962C8B-B14F-4D97-AF65-F5344CB8AC3E}">
        <p14:creationId xmlns:p14="http://schemas.microsoft.com/office/powerpoint/2010/main" val="2878590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id="{E73A5CCB-4435-4148-AA7D-06A1410DF9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376" y="609600"/>
            <a:ext cx="9960024" cy="1143000"/>
          </a:xfrm>
        </p:spPr>
        <p:txBody>
          <a:bodyPr/>
          <a:lstStyle/>
          <a:p>
            <a:r>
              <a:rPr lang="zh-TW" altLang="zh-TW" sz="3600" dirty="0">
                <a:latin typeface="Verdana" panose="020B0604030504040204" pitchFamily="34" charset="0"/>
              </a:rPr>
              <a:t>執行與銷毀：</a:t>
            </a:r>
            <a:r>
              <a:rPr lang="en-US" altLang="zh-TW" sz="3600" dirty="0" err="1">
                <a:latin typeface="Verdana" panose="020B0604030504040204" pitchFamily="34" charset="0"/>
              </a:rPr>
              <a:t>Servcing</a:t>
            </a:r>
            <a:r>
              <a:rPr lang="en-US" altLang="zh-TW" sz="3600" dirty="0">
                <a:latin typeface="Verdana" panose="020B0604030504040204" pitchFamily="34" charset="0"/>
              </a:rPr>
              <a:t> &amp; Destroy</a:t>
            </a:r>
          </a:p>
        </p:txBody>
      </p:sp>
      <p:sp>
        <p:nvSpPr>
          <p:cNvPr id="185347" name="Rectangle 3">
            <a:extLst>
              <a:ext uri="{FF2B5EF4-FFF2-40B4-BE49-F238E27FC236}">
                <a16:creationId xmlns:a16="http://schemas.microsoft.com/office/drawing/2014/main" id="{C8A577E5-0E51-EC46-A80B-B9074CD9E6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9376" y="1844675"/>
            <a:ext cx="9960024" cy="4281488"/>
          </a:xfrm>
        </p:spPr>
        <p:txBody>
          <a:bodyPr/>
          <a:lstStyle/>
          <a:p>
            <a:pPr marL="0" indent="0"/>
            <a:r>
              <a:rPr lang="en-US" altLang="zh-TW" i="1" dirty="0"/>
              <a:t>Serving</a:t>
            </a:r>
            <a:r>
              <a:rPr lang="zh-TW" altLang="en-US" dirty="0"/>
              <a:t>：</a:t>
            </a:r>
          </a:p>
          <a:p>
            <a:pPr lvl="1"/>
            <a:r>
              <a:rPr lang="en-US" altLang="zh-TW" b="1" i="1" dirty="0"/>
              <a:t>Servlet container</a:t>
            </a:r>
            <a:r>
              <a:rPr lang="en-US" altLang="zh-TW" dirty="0"/>
              <a:t> </a:t>
            </a:r>
            <a:r>
              <a:rPr lang="zh-TW" altLang="en-US" dirty="0"/>
              <a:t>接收到 </a:t>
            </a:r>
            <a:r>
              <a:rPr lang="en-US" altLang="zh-TW" b="1" i="1" dirty="0"/>
              <a:t>request</a:t>
            </a:r>
            <a:r>
              <a:rPr lang="en-US" altLang="zh-TW" dirty="0"/>
              <a:t> </a:t>
            </a:r>
            <a:r>
              <a:rPr lang="zh-TW" altLang="en-US" dirty="0"/>
              <a:t>時將會分派他們到指定的 </a:t>
            </a:r>
            <a:r>
              <a:rPr lang="en-US" altLang="zh-TW" b="1" i="1" dirty="0"/>
              <a:t>servlet instance</a:t>
            </a:r>
            <a:r>
              <a:rPr lang="en-US" altLang="zh-TW" dirty="0"/>
              <a:t> </a:t>
            </a:r>
            <a:r>
              <a:rPr lang="zh-TW" altLang="en-US" dirty="0"/>
              <a:t>並且直接呼叫 </a:t>
            </a:r>
            <a:br>
              <a:rPr lang="en-US" altLang="zh-TW" dirty="0"/>
            </a:br>
            <a:r>
              <a:rPr lang="en-US" altLang="zh-TW" sz="2200" i="1" dirty="0">
                <a:solidFill>
                  <a:srgbClr val="CC0000"/>
                </a:solidFill>
              </a:rPr>
              <a:t>service(</a:t>
            </a:r>
            <a:r>
              <a:rPr lang="en-US" altLang="zh-TW" sz="2200" i="1" dirty="0" err="1">
                <a:solidFill>
                  <a:srgbClr val="CC0000"/>
                </a:solidFill>
              </a:rPr>
              <a:t>ServletRequest</a:t>
            </a:r>
            <a:r>
              <a:rPr lang="en-US" altLang="zh-TW" sz="2200" i="1" dirty="0">
                <a:solidFill>
                  <a:srgbClr val="CC0000"/>
                </a:solidFill>
              </a:rPr>
              <a:t> </a:t>
            </a:r>
            <a:r>
              <a:rPr lang="en-US" altLang="zh-TW" sz="2200" i="1" dirty="0" err="1">
                <a:solidFill>
                  <a:srgbClr val="CC0000"/>
                </a:solidFill>
              </a:rPr>
              <a:t>req</a:t>
            </a:r>
            <a:r>
              <a:rPr lang="en-US" altLang="zh-TW" sz="2200" i="1" dirty="0">
                <a:solidFill>
                  <a:srgbClr val="CC0000"/>
                </a:solidFill>
              </a:rPr>
              <a:t>, </a:t>
            </a:r>
            <a:r>
              <a:rPr lang="en-US" altLang="zh-TW" sz="2200" i="1" dirty="0" err="1">
                <a:solidFill>
                  <a:srgbClr val="CC0000"/>
                </a:solidFill>
              </a:rPr>
              <a:t>ServletResponse</a:t>
            </a:r>
            <a:r>
              <a:rPr lang="en-US" altLang="zh-TW" sz="2200" i="1" dirty="0">
                <a:solidFill>
                  <a:srgbClr val="CC0000"/>
                </a:solidFill>
              </a:rPr>
              <a:t> res)</a:t>
            </a:r>
            <a:endParaRPr lang="zh-TW" altLang="en-US" sz="220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2526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F83195-5EBE-5B46-B897-9680CA4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3600" dirty="0">
                <a:latin typeface="Verdana" panose="020B0604030504040204" pitchFamily="34" charset="0"/>
              </a:rPr>
              <a:t>執行與銷毀：</a:t>
            </a:r>
            <a:r>
              <a:rPr lang="en-US" altLang="zh-TW" sz="3600" dirty="0" err="1">
                <a:latin typeface="Verdana" panose="020B0604030504040204" pitchFamily="34" charset="0"/>
              </a:rPr>
              <a:t>Servcing</a:t>
            </a:r>
            <a:r>
              <a:rPr lang="en-US" altLang="zh-TW" sz="3600" dirty="0">
                <a:latin typeface="Verdana" panose="020B0604030504040204" pitchFamily="34" charset="0"/>
              </a:rPr>
              <a:t> &amp; Destroy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5CDC57-FB35-7540-8183-FE8D42D5A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1" dirty="0"/>
              <a:t>Destroy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sz="3200" dirty="0"/>
              <a:t>當 </a:t>
            </a:r>
            <a:r>
              <a:rPr lang="en-US" altLang="zh-TW" sz="3200" i="1" dirty="0"/>
              <a:t>servlet </a:t>
            </a:r>
            <a:r>
              <a:rPr lang="en-US" altLang="zh-TW" sz="3200" i="1" dirty="0" err="1"/>
              <a:t>continer</a:t>
            </a:r>
            <a:r>
              <a:rPr lang="en-US" altLang="zh-TW" sz="3200" dirty="0"/>
              <a:t> </a:t>
            </a:r>
            <a:r>
              <a:rPr lang="zh-TW" altLang="en-US" sz="3200" dirty="0"/>
              <a:t>認為某一個 </a:t>
            </a:r>
            <a:r>
              <a:rPr lang="en-US" altLang="zh-TW" sz="3200" i="1" dirty="0"/>
              <a:t>servlet</a:t>
            </a:r>
            <a:r>
              <a:rPr lang="en-US" altLang="zh-TW" sz="3200" dirty="0"/>
              <a:t> </a:t>
            </a:r>
            <a:r>
              <a:rPr lang="zh-TW" altLang="en-US" sz="3200" dirty="0"/>
              <a:t>已經很久沒有被使用了就會自行呼叫該 </a:t>
            </a:r>
            <a:r>
              <a:rPr lang="en-US" altLang="zh-TW" sz="3200" i="1" dirty="0"/>
              <a:t>servlet</a:t>
            </a:r>
            <a:r>
              <a:rPr lang="en-US" altLang="zh-TW" sz="3200" dirty="0"/>
              <a:t> </a:t>
            </a:r>
            <a:r>
              <a:rPr lang="zh-TW" altLang="en-US" sz="3200" dirty="0"/>
              <a:t>的 </a:t>
            </a:r>
            <a:r>
              <a:rPr lang="en-US" altLang="zh-TW" sz="3200" i="1" dirty="0"/>
              <a:t>destroy()</a:t>
            </a:r>
            <a:r>
              <a:rPr lang="en-US" altLang="zh-TW" sz="3200" dirty="0"/>
              <a:t> </a:t>
            </a:r>
            <a:r>
              <a:rPr lang="zh-TW" altLang="en-US" sz="3200" dirty="0"/>
              <a:t>方法，將資源歸還給系統。</a:t>
            </a:r>
          </a:p>
          <a:p>
            <a:pPr lvl="2"/>
            <a:r>
              <a:rPr lang="zh-TW" altLang="en-US" sz="2600" dirty="0"/>
              <a:t>另外當 </a:t>
            </a:r>
            <a:r>
              <a:rPr lang="en-US" altLang="zh-TW" sz="2600" i="1" dirty="0"/>
              <a:t>servlet container</a:t>
            </a:r>
            <a:r>
              <a:rPr lang="en-US" altLang="zh-TW" sz="2600" dirty="0"/>
              <a:t> </a:t>
            </a:r>
            <a:r>
              <a:rPr lang="zh-TW" altLang="en-US" sz="2600" dirty="0"/>
              <a:t>正在卸載</a:t>
            </a:r>
            <a:r>
              <a:rPr lang="en-US" altLang="zh-TW" sz="2600" dirty="0"/>
              <a:t>(</a:t>
            </a:r>
            <a:r>
              <a:rPr lang="en-US" altLang="zh-TW" sz="2600" i="1" dirty="0"/>
              <a:t>shutting down</a:t>
            </a:r>
            <a:r>
              <a:rPr lang="en-US" altLang="zh-TW" sz="2600" dirty="0"/>
              <a:t>)</a:t>
            </a:r>
            <a:r>
              <a:rPr lang="zh-TW" altLang="en-US" sz="2600" dirty="0"/>
              <a:t>時也會呼叫 </a:t>
            </a:r>
            <a:r>
              <a:rPr lang="en-US" altLang="zh-TW" sz="2600" i="1" dirty="0"/>
              <a:t>servlet</a:t>
            </a:r>
            <a:r>
              <a:rPr lang="en-US" altLang="zh-TW" sz="2600" dirty="0"/>
              <a:t> </a:t>
            </a:r>
            <a:r>
              <a:rPr lang="zh-TW" altLang="en-US" sz="2600" dirty="0"/>
              <a:t>的 </a:t>
            </a:r>
            <a:r>
              <a:rPr lang="en-US" altLang="zh-TW" sz="2600" i="1" dirty="0"/>
              <a:t>destroy()</a:t>
            </a:r>
            <a:r>
              <a:rPr lang="en-US" altLang="zh-TW" sz="2600" dirty="0"/>
              <a:t> </a:t>
            </a:r>
            <a:r>
              <a:rPr lang="zh-TW" altLang="en-US" sz="2600" dirty="0"/>
              <a:t>方法。</a:t>
            </a:r>
          </a:p>
        </p:txBody>
      </p:sp>
    </p:spTree>
    <p:extLst>
      <p:ext uri="{BB962C8B-B14F-4D97-AF65-F5344CB8AC3E}">
        <p14:creationId xmlns:p14="http://schemas.microsoft.com/office/powerpoint/2010/main" val="30021223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D34BFD-C15B-0E49-8E56-D457D62D6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3600" dirty="0">
                <a:latin typeface="Verdana" panose="020B0604030504040204" pitchFamily="34" charset="0"/>
              </a:rPr>
              <a:t>執行與銷毀：</a:t>
            </a:r>
            <a:r>
              <a:rPr lang="en-US" altLang="zh-TW" sz="3600" dirty="0" err="1">
                <a:latin typeface="Verdana" panose="020B0604030504040204" pitchFamily="34" charset="0"/>
              </a:rPr>
              <a:t>Servcing</a:t>
            </a:r>
            <a:r>
              <a:rPr lang="en-US" altLang="zh-TW" sz="3600" dirty="0">
                <a:latin typeface="Verdana" panose="020B0604030504040204" pitchFamily="34" charset="0"/>
              </a:rPr>
              <a:t> &amp; Destroy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37C28B-8B3E-6F4A-ACC9-BE96398BB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zh-TW" altLang="en-US" b="0" dirty="0"/>
              <a:t>覆寫 </a:t>
            </a:r>
            <a:r>
              <a:rPr kumimoji="0" lang="en-US" altLang="zh-TW" b="0" dirty="0" err="1"/>
              <a:t>init</a:t>
            </a:r>
            <a:r>
              <a:rPr kumimoji="0" lang="en-US" altLang="zh-TW" b="0" dirty="0"/>
              <a:t>() </a:t>
            </a:r>
            <a:r>
              <a:rPr kumimoji="0" lang="zh-CN" altLang="en-US" b="0" dirty="0"/>
              <a:t>與</a:t>
            </a:r>
            <a:r>
              <a:rPr kumimoji="0" lang="en-US" altLang="zh-CN" b="0" dirty="0"/>
              <a:t> destroy() </a:t>
            </a:r>
            <a:r>
              <a:rPr kumimoji="0" lang="zh-CN" altLang="en-US" b="0" dirty="0"/>
              <a:t>時機</a:t>
            </a:r>
            <a:endParaRPr kumimoji="0" lang="en-US" altLang="zh-CN" b="0" dirty="0"/>
          </a:p>
          <a:p>
            <a:pPr lvl="1"/>
            <a:r>
              <a:rPr kumimoji="0" lang="zh-TW" altLang="en-US" sz="3200" dirty="0"/>
              <a:t>一般而言我們會將 </a:t>
            </a:r>
            <a:r>
              <a:rPr kumimoji="0" lang="en-US" altLang="zh-TW" sz="3200" i="1" dirty="0"/>
              <a:t>servlet</a:t>
            </a:r>
            <a:r>
              <a:rPr kumimoji="0" lang="en-US" altLang="zh-TW" sz="3200" dirty="0"/>
              <a:t> </a:t>
            </a:r>
            <a:r>
              <a:rPr kumimoji="0" lang="zh-TW" altLang="en-US" sz="3200" dirty="0"/>
              <a:t>在 </a:t>
            </a:r>
            <a:r>
              <a:rPr kumimoji="0" lang="en-US" altLang="zh-TW" sz="3200" i="1" dirty="0" err="1"/>
              <a:t>init</a:t>
            </a:r>
            <a:r>
              <a:rPr kumimoji="0" lang="en-US" altLang="zh-TW" sz="3200" i="1" dirty="0"/>
              <a:t>()</a:t>
            </a:r>
            <a:r>
              <a:rPr kumimoji="0" lang="en-US" altLang="zh-TW" sz="3200" dirty="0"/>
              <a:t> </a:t>
            </a:r>
            <a:r>
              <a:rPr kumimoji="0" lang="zh-TW" altLang="en-US" sz="3200" dirty="0"/>
              <a:t>所宣告使用的資源，</a:t>
            </a:r>
            <a:r>
              <a:rPr kumimoji="0" lang="zh-CN" altLang="en-US" sz="3200" dirty="0"/>
              <a:t>並</a:t>
            </a:r>
            <a:r>
              <a:rPr kumimoji="0" lang="zh-TW" altLang="en-US" sz="3200" dirty="0"/>
              <a:t>於 </a:t>
            </a:r>
            <a:r>
              <a:rPr kumimoji="0" lang="en-US" altLang="zh-TW" sz="3200" i="1" dirty="0"/>
              <a:t>destroy()</a:t>
            </a:r>
            <a:r>
              <a:rPr kumimoji="0" lang="en-US" altLang="zh-TW" sz="3200" dirty="0"/>
              <a:t> </a:t>
            </a:r>
            <a:r>
              <a:rPr kumimoji="0" lang="zh-TW" altLang="en-US" sz="3200" dirty="0"/>
              <a:t>中釋放</a:t>
            </a:r>
            <a:endParaRPr kumimoji="0" lang="en-US" altLang="zh-TW" sz="3200" dirty="0"/>
          </a:p>
          <a:p>
            <a:pPr lvl="2"/>
            <a:r>
              <a:rPr kumimoji="0" lang="zh-TW" altLang="en-US" sz="2600" dirty="0"/>
              <a:t>例如：</a:t>
            </a:r>
            <a:r>
              <a:rPr kumimoji="0" lang="en-US" altLang="zh-TW" sz="2600" dirty="0"/>
              <a:t>I/O</a:t>
            </a:r>
            <a:r>
              <a:rPr kumimoji="0" lang="zh-TW" altLang="en-US" sz="2600" dirty="0"/>
              <a:t>、</a:t>
            </a:r>
            <a:r>
              <a:rPr kumimoji="0" lang="en-US" altLang="zh-TW" sz="2600" dirty="0"/>
              <a:t>Socket</a:t>
            </a:r>
            <a:r>
              <a:rPr kumimoji="0" lang="zh-TW" altLang="en-US" sz="2600" dirty="0"/>
              <a:t>、資料庫連線物件等。</a:t>
            </a:r>
          </a:p>
          <a:p>
            <a:pPr marL="457200" lvl="1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08690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65FE6D4F-070E-B44E-8C56-A6753682D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Verdana" panose="020B0604030504040204" pitchFamily="34" charset="0"/>
              </a:rPr>
              <a:t>卸載：</a:t>
            </a:r>
            <a:r>
              <a:rPr lang="en-US" altLang="zh-TW" b="1" dirty="0">
                <a:latin typeface="Verdana" panose="020B0604030504040204" pitchFamily="34" charset="0"/>
              </a:rPr>
              <a:t>Unload</a:t>
            </a:r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A6D64736-9D2A-8145-ADED-182FA40675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051" y="1773238"/>
            <a:ext cx="9910761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i="1" dirty="0"/>
              <a:t>Unload</a:t>
            </a:r>
            <a:r>
              <a:rPr lang="zh-TW" altLang="en-US" dirty="0"/>
              <a:t>：</a:t>
            </a:r>
          </a:p>
          <a:p>
            <a:pPr lvl="1">
              <a:lnSpc>
                <a:spcPct val="90000"/>
              </a:lnSpc>
            </a:pPr>
            <a:r>
              <a:rPr lang="zh-TW" altLang="en-US" dirty="0"/>
              <a:t>當 </a:t>
            </a:r>
            <a:r>
              <a:rPr lang="en-US" altLang="zh-TW" b="1" i="1" dirty="0"/>
              <a:t>servlet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b="1" i="1" dirty="0"/>
              <a:t>destroy()</a:t>
            </a:r>
            <a:r>
              <a:rPr lang="en-US" altLang="zh-TW" dirty="0"/>
              <a:t> </a:t>
            </a:r>
            <a:r>
              <a:rPr lang="zh-TW" altLang="en-US" dirty="0"/>
              <a:t>被呼叫時代表 </a:t>
            </a:r>
            <a:r>
              <a:rPr lang="en-US" altLang="zh-TW" b="1" i="1" dirty="0"/>
              <a:t>servlet</a:t>
            </a:r>
            <a:r>
              <a:rPr lang="en-US" altLang="zh-TW" dirty="0"/>
              <a:t> </a:t>
            </a:r>
            <a:r>
              <a:rPr lang="zh-TW" altLang="en-US" dirty="0"/>
              <a:t>的生命週期結束並且系統會針對該 </a:t>
            </a:r>
            <a:r>
              <a:rPr lang="en-US" altLang="zh-TW" b="1" i="1" dirty="0"/>
              <a:t>servlet</a:t>
            </a:r>
            <a:r>
              <a:rPr lang="en-US" altLang="zh-TW" dirty="0"/>
              <a:t> </a:t>
            </a:r>
            <a:r>
              <a:rPr lang="zh-TW" altLang="en-US" dirty="0"/>
              <a:t>物件進行 </a:t>
            </a:r>
            <a:r>
              <a:rPr lang="en-US" altLang="zh-TW" b="1" i="1" dirty="0"/>
              <a:t>garbage collection</a:t>
            </a:r>
            <a:r>
              <a:rPr lang="en-US" altLang="zh-TW" dirty="0"/>
              <a:t> </a:t>
            </a:r>
            <a:r>
              <a:rPr lang="zh-TW" altLang="en-US" dirty="0"/>
              <a:t>的動作，整個過程完成</a:t>
            </a:r>
            <a:r>
              <a:rPr lang="zh-TW" altLang="en-US" dirty="0">
                <a:solidFill>
                  <a:srgbClr val="FF0000"/>
                </a:solidFill>
              </a:rPr>
              <a:t>之後</a:t>
            </a:r>
            <a:r>
              <a:rPr lang="zh-TW" altLang="en-US" dirty="0"/>
              <a:t>我們可以說該 </a:t>
            </a:r>
            <a:r>
              <a:rPr lang="en-US" altLang="zh-TW" b="1" i="1" dirty="0"/>
              <a:t>servlet</a:t>
            </a:r>
            <a:r>
              <a:rPr lang="en-US" altLang="zh-TW" dirty="0"/>
              <a:t> </a:t>
            </a:r>
            <a:r>
              <a:rPr lang="zh-TW" altLang="en-US" dirty="0"/>
              <a:t>已經 </a:t>
            </a:r>
            <a:r>
              <a:rPr lang="en-US" altLang="zh-TW" b="1" i="1" dirty="0"/>
              <a:t>unloaded</a:t>
            </a:r>
            <a:r>
              <a:rPr lang="zh-TW" altLang="en-US" dirty="0"/>
              <a:t>。</a:t>
            </a:r>
          </a:p>
          <a:p>
            <a:pPr lvl="2">
              <a:lnSpc>
                <a:spcPct val="90000"/>
              </a:lnSpc>
            </a:pPr>
            <a:r>
              <a:rPr kumimoji="0" lang="zh-TW" altLang="en-US" dirty="0"/>
              <a:t>所以不論是該 </a:t>
            </a:r>
            <a:r>
              <a:rPr kumimoji="0" lang="en-US" altLang="zh-TW" b="1" i="1" dirty="0"/>
              <a:t>servlet</a:t>
            </a:r>
            <a:r>
              <a:rPr kumimoji="0" lang="en-US" altLang="zh-TW" dirty="0"/>
              <a:t> </a:t>
            </a:r>
            <a:r>
              <a:rPr kumimoji="0" lang="zh-TW" altLang="en-US" dirty="0"/>
              <a:t>因閒置過久而遭 </a:t>
            </a:r>
            <a:r>
              <a:rPr kumimoji="0" lang="en-US" altLang="zh-TW" b="1" i="1" dirty="0"/>
              <a:t>servlet</a:t>
            </a:r>
            <a:r>
              <a:rPr kumimoji="0" lang="en-US" altLang="zh-TW" dirty="0"/>
              <a:t> </a:t>
            </a:r>
            <a:r>
              <a:rPr kumimoji="0" lang="en-US" altLang="zh-TW" b="1" i="1" dirty="0"/>
              <a:t>container</a:t>
            </a:r>
            <a:r>
              <a:rPr kumimoji="0" lang="en-US" altLang="zh-TW" dirty="0"/>
              <a:t> </a:t>
            </a:r>
            <a:r>
              <a:rPr kumimoji="0" lang="zh-TW" altLang="en-US" dirty="0"/>
              <a:t>處分或是因 </a:t>
            </a:r>
            <a:r>
              <a:rPr kumimoji="0" lang="en-US" altLang="zh-TW" b="1" i="1" dirty="0"/>
              <a:t>servlet container</a:t>
            </a:r>
            <a:r>
              <a:rPr kumimoji="0" lang="en-US" altLang="zh-TW" dirty="0"/>
              <a:t> </a:t>
            </a:r>
            <a:r>
              <a:rPr kumimoji="0" lang="zh-TW" altLang="en-US" dirty="0"/>
              <a:t>自身進行 </a:t>
            </a:r>
            <a:r>
              <a:rPr kumimoji="0" lang="en-US" altLang="zh-TW" b="1" i="1" dirty="0"/>
              <a:t>shut down</a:t>
            </a:r>
            <a:r>
              <a:rPr kumimoji="0" lang="zh-TW" altLang="zh-TW" dirty="0"/>
              <a:t>，</a:t>
            </a:r>
            <a:r>
              <a:rPr kumimoji="0" lang="en-US" altLang="zh-TW" b="1" i="1" dirty="0"/>
              <a:t>servlet</a:t>
            </a:r>
            <a:r>
              <a:rPr kumimoji="0" lang="en-US" altLang="zh-TW" dirty="0"/>
              <a:t> </a:t>
            </a:r>
            <a:r>
              <a:rPr kumimoji="0" lang="zh-TW" altLang="en-US" dirty="0"/>
              <a:t>都將會被 </a:t>
            </a:r>
            <a:r>
              <a:rPr kumimoji="0" lang="en-US" altLang="zh-TW" b="1" i="1" dirty="0"/>
              <a:t>unload</a:t>
            </a:r>
            <a:r>
              <a:rPr kumimoji="0"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546941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8CD7357-7513-C842-A8E0-BDC3FA096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3" y="1412776"/>
            <a:ext cx="7668729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6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9A6C7DD1-2083-534E-AE18-3A17CDEF05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TW" altLang="en-US"/>
              <a:t>綱</a:t>
            </a:r>
            <a:r>
              <a:rPr lang="en-US" altLang="zh-TW"/>
              <a:t>  </a:t>
            </a:r>
            <a:r>
              <a:rPr lang="zh-TW" altLang="en-US"/>
              <a:t>要</a:t>
            </a:r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30E46237-F79E-F14B-A6F8-CF26CFFAC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1" y="1981200"/>
            <a:ext cx="8062913" cy="41148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zh-TW" altLang="en-US" dirty="0"/>
              <a:t>一</a:t>
            </a:r>
            <a:r>
              <a:rPr lang="zh-TW" dirty="0"/>
              <a:t>、送出請求</a:t>
            </a:r>
            <a:r>
              <a:rPr lang="en-US" altLang="zh-TW" dirty="0"/>
              <a:t> (request)</a:t>
            </a:r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二、</a:t>
            </a:r>
            <a:r>
              <a:rPr lang="zh-TW" altLang="en-US" dirty="0">
                <a:solidFill>
                  <a:srgbClr val="FF0000"/>
                </a:solidFill>
              </a:rPr>
              <a:t>處理</a:t>
            </a:r>
            <a:r>
              <a:rPr lang="zh-TW" dirty="0">
                <a:solidFill>
                  <a:srgbClr val="FF0000"/>
                </a:solidFill>
              </a:rPr>
              <a:t>請求</a:t>
            </a:r>
            <a:r>
              <a:rPr lang="en-US" altLang="zh-TW" dirty="0">
                <a:solidFill>
                  <a:srgbClr val="FF0000"/>
                </a:solidFill>
              </a:rPr>
              <a:t> (</a:t>
            </a:r>
            <a:r>
              <a:rPr lang="en-US" altLang="zh-TW" sz="2400" dirty="0" err="1">
                <a:solidFill>
                  <a:srgbClr val="FF0000"/>
                </a:solidFill>
              </a:rPr>
              <a:t>GenericServlet</a:t>
            </a:r>
            <a:r>
              <a:rPr lang="en-US" altLang="zh-TW" sz="2400" dirty="0">
                <a:solidFill>
                  <a:srgbClr val="FF0000"/>
                </a:solidFill>
              </a:rPr>
              <a:t> &amp; </a:t>
            </a:r>
            <a:r>
              <a:rPr lang="en-US" altLang="zh-TW" sz="2400" dirty="0" err="1">
                <a:solidFill>
                  <a:srgbClr val="FF0000"/>
                </a:solidFill>
              </a:rPr>
              <a:t>HttpServlet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三</a:t>
            </a:r>
            <a:r>
              <a:rPr lang="zh-TW" dirty="0"/>
              <a:t>、</a:t>
            </a:r>
            <a:r>
              <a:rPr lang="zh-TW" altLang="en-US" dirty="0"/>
              <a:t>實作我的第一個</a:t>
            </a:r>
            <a:r>
              <a:rPr lang="en-US" altLang="zh-TW" dirty="0"/>
              <a:t> Servlet</a:t>
            </a:r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四、分析請求</a:t>
            </a:r>
            <a:endParaRPr lang="en-US" altLang="zh-TW" dirty="0"/>
          </a:p>
          <a:p>
            <a:pPr>
              <a:buFont typeface="Wingdings" charset="0"/>
              <a:buNone/>
              <a:defRPr/>
            </a:pPr>
            <a:r>
              <a:rPr lang="zh-TW" altLang="en-US" dirty="0"/>
              <a:t>五、送出回應</a:t>
            </a:r>
            <a:endParaRPr lang="en-US" altLang="zh-TW" dirty="0"/>
          </a:p>
          <a:p>
            <a:pPr>
              <a:buNone/>
              <a:defRPr/>
            </a:pPr>
            <a:r>
              <a:rPr lang="zh-CN" altLang="en-US" dirty="0"/>
              <a:t>六、生命週期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4501238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4A6EEB6B-BF9D-D94B-8A8B-3046ACA634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376" y="609600"/>
            <a:ext cx="9960025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二、處理</a:t>
            </a:r>
            <a:r>
              <a:rPr lang="zh-TW" dirty="0"/>
              <a:t>請求</a:t>
            </a:r>
            <a:endParaRPr lang="zh-TW" altLang="en-US" dirty="0"/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7019D9C4-43DB-214F-B455-D812C60EC2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9" y="1700214"/>
            <a:ext cx="8497887" cy="439578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TW" sz="2400" i="1"/>
              <a:t>JavaEE</a:t>
            </a:r>
            <a:r>
              <a:rPr lang="en-US" altLang="zh-TW" sz="2400" b="0"/>
              <a:t> </a:t>
            </a:r>
            <a:r>
              <a:rPr lang="zh-TW" altLang="en-US" sz="2400" b="0"/>
              <a:t>的文件中提供二種</a:t>
            </a:r>
            <a:r>
              <a:rPr lang="en-US" altLang="zh-TW" sz="2400" b="0"/>
              <a:t> </a:t>
            </a:r>
            <a:r>
              <a:rPr lang="en-US" altLang="zh-TW" sz="2400" i="1"/>
              <a:t>Servlet</a:t>
            </a:r>
            <a:r>
              <a:rPr lang="en-US" altLang="zh-TW" sz="2400" b="0"/>
              <a:t> </a:t>
            </a:r>
            <a:r>
              <a:rPr lang="zh-TW" altLang="en-US" sz="2400" b="0"/>
              <a:t>套件供開發人員使用</a:t>
            </a:r>
            <a:endParaRPr lang="en-US" altLang="zh-TW" sz="2400" b="0"/>
          </a:p>
          <a:p>
            <a:pPr marL="1090613" lvl="1">
              <a:buFont typeface="Times New Roman" charset="0"/>
              <a:buChar char="–"/>
              <a:defRPr/>
            </a:pPr>
            <a:r>
              <a:rPr lang="en-US" altLang="zh-TW" sz="2000" i="1">
                <a:solidFill>
                  <a:srgbClr val="FF0000"/>
                </a:solidFill>
              </a:rPr>
              <a:t>javax.servlet</a:t>
            </a:r>
          </a:p>
          <a:p>
            <a:pPr marL="1498600" lvl="2">
              <a:defRPr/>
            </a:pPr>
            <a:r>
              <a:rPr lang="zh-TW" altLang="en-US" sz="2000"/>
              <a:t>在</a:t>
            </a:r>
            <a:r>
              <a:rPr lang="en-US" altLang="zh-TW" sz="2000"/>
              <a:t> </a:t>
            </a:r>
            <a:r>
              <a:rPr lang="en-US" altLang="zh-TW" sz="2000" i="1"/>
              <a:t>javax.servlet</a:t>
            </a:r>
            <a:r>
              <a:rPr lang="en-US" altLang="zh-TW" sz="2000"/>
              <a:t> </a:t>
            </a:r>
            <a:r>
              <a:rPr lang="zh-TW" altLang="en-US" sz="2000"/>
              <a:t>套件中我們可以使用</a:t>
            </a:r>
            <a:r>
              <a:rPr lang="en-US" altLang="zh-TW" sz="2000"/>
              <a:t> </a:t>
            </a:r>
            <a:r>
              <a:rPr lang="en-US" altLang="zh-TW" sz="2000" i="1"/>
              <a:t>GenericServlet</a:t>
            </a:r>
            <a:r>
              <a:rPr lang="en-US" altLang="zh-TW" sz="2000"/>
              <a:t> </a:t>
            </a:r>
            <a:r>
              <a:rPr lang="zh-TW" altLang="en-US" sz="2000"/>
              <a:t>類別開發一般性的</a:t>
            </a:r>
            <a:r>
              <a:rPr lang="en-US" altLang="zh-TW" sz="2000"/>
              <a:t> </a:t>
            </a:r>
            <a:r>
              <a:rPr lang="en-US" altLang="zh-TW" sz="2000" i="1"/>
              <a:t>Servlet</a:t>
            </a:r>
            <a:r>
              <a:rPr lang="en-US" altLang="zh-TW" sz="2000"/>
              <a:t> </a:t>
            </a:r>
            <a:r>
              <a:rPr lang="zh-TW" altLang="en-US" sz="2000"/>
              <a:t>供伺服器使用而</a:t>
            </a:r>
            <a:r>
              <a:rPr lang="en-US" altLang="zh-TW" sz="2000"/>
              <a:t> </a:t>
            </a:r>
            <a:r>
              <a:rPr lang="en-US" altLang="zh-TW" sz="2000" i="1"/>
              <a:t>GenericServlet</a:t>
            </a:r>
            <a:r>
              <a:rPr lang="en-US" altLang="zh-TW" sz="2000"/>
              <a:t> </a:t>
            </a:r>
            <a:r>
              <a:rPr lang="zh-TW" altLang="en-US" sz="2000"/>
              <a:t>也將實作</a:t>
            </a:r>
            <a:r>
              <a:rPr lang="en-US" altLang="zh-TW" sz="2000"/>
              <a:t> </a:t>
            </a:r>
            <a:r>
              <a:rPr lang="en-US" altLang="zh-TW" sz="2000" i="1"/>
              <a:t>Servlet</a:t>
            </a:r>
            <a:r>
              <a:rPr lang="en-US" altLang="zh-TW" sz="2000"/>
              <a:t> </a:t>
            </a:r>
            <a:r>
              <a:rPr lang="zh-TW" altLang="en-US" sz="2000"/>
              <a:t>類別</a:t>
            </a:r>
            <a:endParaRPr lang="en-US" altLang="zh-TW" sz="2000"/>
          </a:p>
          <a:p>
            <a:pPr marL="1090613" lvl="1">
              <a:buFont typeface="Times New Roman" charset="0"/>
              <a:buChar char="–"/>
              <a:defRPr/>
            </a:pPr>
            <a:r>
              <a:rPr lang="en-US" altLang="zh-TW" sz="2000" i="1">
                <a:solidFill>
                  <a:srgbClr val="FF0000"/>
                </a:solidFill>
              </a:rPr>
              <a:t>javax.servlet.http</a:t>
            </a:r>
          </a:p>
          <a:p>
            <a:pPr marL="1498600" lvl="2">
              <a:defRPr/>
            </a:pPr>
            <a:r>
              <a:rPr lang="zh-TW" altLang="en-US" sz="2000"/>
              <a:t>若要將客戶端與伺服端彼此能夠更緊密的溝通且需要用到</a:t>
            </a:r>
            <a:r>
              <a:rPr lang="en-US" altLang="zh-TW" sz="2000"/>
              <a:t> </a:t>
            </a:r>
            <a:r>
              <a:rPr lang="en-US" altLang="zh-TW" sz="2000" i="1"/>
              <a:t>HTTP</a:t>
            </a:r>
            <a:r>
              <a:rPr lang="en-US" altLang="zh-TW" sz="2000"/>
              <a:t> </a:t>
            </a:r>
            <a:r>
              <a:rPr lang="zh-TW" altLang="en-US" sz="2000"/>
              <a:t>協定時通常我們會使用</a:t>
            </a:r>
            <a:r>
              <a:rPr lang="en-US" altLang="zh-TW" sz="2000"/>
              <a:t> </a:t>
            </a:r>
            <a:r>
              <a:rPr lang="en-US" altLang="zh-TW" sz="2000" i="1"/>
              <a:t>HttpServlet</a:t>
            </a:r>
            <a:r>
              <a:rPr lang="en-US" altLang="zh-TW" sz="2000"/>
              <a:t> </a:t>
            </a:r>
            <a:r>
              <a:rPr lang="zh-TW" altLang="en-US" sz="2000"/>
              <a:t>類別來開發</a:t>
            </a:r>
            <a:endParaRPr lang="en-US" altLang="zh-TW" sz="2000"/>
          </a:p>
          <a:p>
            <a:pPr marL="0" indent="0">
              <a:buNone/>
              <a:defRPr/>
            </a:pPr>
            <a:r>
              <a:rPr lang="zh-TW" altLang="en-US" sz="2400" b="0"/>
              <a:t>一般來說要開發與協定有關的</a:t>
            </a:r>
            <a:r>
              <a:rPr lang="en-US" altLang="zh-TW" sz="2400" b="0"/>
              <a:t> </a:t>
            </a:r>
            <a:r>
              <a:rPr lang="en-US" altLang="zh-TW" sz="2400" i="1"/>
              <a:t>Servlet</a:t>
            </a:r>
            <a:r>
              <a:rPr lang="en-US" altLang="zh-TW" sz="2400" b="0"/>
              <a:t> </a:t>
            </a:r>
            <a:r>
              <a:rPr lang="zh-TW" altLang="en-US" sz="2400" b="0"/>
              <a:t>時應該要繼承</a:t>
            </a:r>
            <a:r>
              <a:rPr lang="en-US" altLang="zh-TW" sz="2400" b="0"/>
              <a:t> </a:t>
            </a:r>
            <a:r>
              <a:rPr lang="en-US" altLang="zh-TW" sz="2400" i="1"/>
              <a:t>HttpServlet</a:t>
            </a:r>
            <a:r>
              <a:rPr lang="en-US" altLang="zh-TW" sz="2400" b="0"/>
              <a:t> </a:t>
            </a:r>
            <a:r>
              <a:rPr lang="zh-TW" altLang="en-US" sz="2400" b="0"/>
              <a:t>類別，反之則繼承</a:t>
            </a:r>
            <a:r>
              <a:rPr lang="en-US" altLang="zh-TW" sz="2400" b="0"/>
              <a:t> </a:t>
            </a:r>
            <a:r>
              <a:rPr lang="en-US" altLang="zh-TW" sz="2400" i="1"/>
              <a:t>GenericServlet</a:t>
            </a:r>
            <a:r>
              <a:rPr lang="en-US" altLang="zh-TW" sz="2400" b="0"/>
              <a:t> </a:t>
            </a:r>
            <a:r>
              <a:rPr lang="zh-TW" altLang="en-US" sz="2400" b="0"/>
              <a:t>類別。</a:t>
            </a:r>
          </a:p>
        </p:txBody>
      </p:sp>
    </p:spTree>
    <p:extLst>
      <p:ext uri="{BB962C8B-B14F-4D97-AF65-F5344CB8AC3E}">
        <p14:creationId xmlns:p14="http://schemas.microsoft.com/office/powerpoint/2010/main" val="2451615041"/>
      </p:ext>
    </p:extLst>
  </p:cSld>
  <p:clrMapOvr>
    <a:masterClrMapping/>
  </p:clrMapOvr>
</p:sld>
</file>

<file path=ppt/theme/theme1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Consolas"/>
        <a:ea typeface="華康儷中黑"/>
        <a:cs typeface=""/>
      </a:majorFont>
      <a:minorFont>
        <a:latin typeface="Consolas"/>
        <a:ea typeface="華康中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自訂設計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20471</TotalTime>
  <Words>4078</Words>
  <Application>Microsoft Macintosh PowerPoint</Application>
  <PresentationFormat>寬螢幕</PresentationFormat>
  <Paragraphs>545</Paragraphs>
  <Slides>75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75</vt:i4>
      </vt:variant>
    </vt:vector>
  </HeadingPairs>
  <TitlesOfParts>
    <vt:vector size="86" baseType="lpstr">
      <vt:lpstr>華康儷中黑</vt:lpstr>
      <vt:lpstr>Microsoft JhengHei</vt:lpstr>
      <vt:lpstr>Microsoft JhengHei</vt:lpstr>
      <vt:lpstr>Arial</vt:lpstr>
      <vt:lpstr>Consolas</vt:lpstr>
      <vt:lpstr>Times New Roman</vt:lpstr>
      <vt:lpstr>Verdana</vt:lpstr>
      <vt:lpstr>Wingdings</vt:lpstr>
      <vt:lpstr>自訂設計</vt:lpstr>
      <vt:lpstr>1_自訂設計</vt:lpstr>
      <vt:lpstr>Image</vt:lpstr>
      <vt:lpstr>Q &amp; A</vt:lpstr>
      <vt:lpstr>綱  要</vt:lpstr>
      <vt:lpstr>綱  要</vt:lpstr>
      <vt:lpstr>Java Web應用程序的目錄結構</vt:lpstr>
      <vt:lpstr>WAR 檔</vt:lpstr>
      <vt:lpstr>一、送出請求 (request)</vt:lpstr>
      <vt:lpstr>一、送出請求 (request)</vt:lpstr>
      <vt:lpstr>綱  要</vt:lpstr>
      <vt:lpstr>二、處理請求</vt:lpstr>
      <vt:lpstr>二、處理請求</vt:lpstr>
      <vt:lpstr>二、處理請求</vt:lpstr>
      <vt:lpstr>二、處理請求</vt:lpstr>
      <vt:lpstr>二、處理請求</vt:lpstr>
      <vt:lpstr>二、處理請求</vt:lpstr>
      <vt:lpstr>二、處理請求</vt:lpstr>
      <vt:lpstr>二、處理請求</vt:lpstr>
      <vt:lpstr>二、處理請求</vt:lpstr>
      <vt:lpstr>綱  要</vt:lpstr>
      <vt:lpstr>三、實作我的第一個 Servlet</vt:lpstr>
      <vt:lpstr>三、實作我的第一個 Servlet</vt:lpstr>
      <vt:lpstr>三、實作我的第一個 Servlet</vt:lpstr>
      <vt:lpstr>三、實作我的第一個 Servlet</vt:lpstr>
      <vt:lpstr>三、實作我的第一個 Servlet</vt:lpstr>
      <vt:lpstr>三、實作我的第一個 Servlet</vt:lpstr>
      <vt:lpstr>三、實作我的第一個 Servlet</vt:lpstr>
      <vt:lpstr>三、實作我的第一個 Servlet</vt:lpstr>
      <vt:lpstr>三、web.xml</vt:lpstr>
      <vt:lpstr>三、使用註釋@配置 Servlet</vt:lpstr>
      <vt:lpstr>三、使用註釋@配置 Servlet</vt:lpstr>
      <vt:lpstr>@WebServlet屬性列表</vt:lpstr>
      <vt:lpstr>三、使用註釋@配置 Servlet</vt:lpstr>
      <vt:lpstr>metadata-complete="true" </vt:lpstr>
      <vt:lpstr>綱  要</vt:lpstr>
      <vt:lpstr>四、分析請求</vt:lpstr>
      <vt:lpstr>四、分析請求</vt:lpstr>
      <vt:lpstr>四、分析請求</vt:lpstr>
      <vt:lpstr>四、分析請求</vt:lpstr>
      <vt:lpstr>四、分析請求</vt:lpstr>
      <vt:lpstr>綱  要</vt:lpstr>
      <vt:lpstr>五、送出回應</vt:lpstr>
      <vt:lpstr>五、送出回應</vt:lpstr>
      <vt:lpstr>五、送出回應</vt:lpstr>
      <vt:lpstr>五、送出回應</vt:lpstr>
      <vt:lpstr>五、送出回應</vt:lpstr>
      <vt:lpstr>五、送出回應</vt:lpstr>
      <vt:lpstr>五、送出回應</vt:lpstr>
      <vt:lpstr>五、送出回應</vt:lpstr>
      <vt:lpstr>五、送出回應</vt:lpstr>
      <vt:lpstr>五、送出回應</vt:lpstr>
      <vt:lpstr>五、送出回應</vt:lpstr>
      <vt:lpstr>五、送出回應</vt:lpstr>
      <vt:lpstr>Quiz</vt:lpstr>
      <vt:lpstr>PowerPoint 簡報</vt:lpstr>
      <vt:lpstr>PowerPoint 簡報</vt:lpstr>
      <vt:lpstr>分析 Header</vt:lpstr>
      <vt:lpstr>分析 Header</vt:lpstr>
      <vt:lpstr>分析 Header</vt:lpstr>
      <vt:lpstr>分析 Header</vt:lpstr>
      <vt:lpstr>分析 Header</vt:lpstr>
      <vt:lpstr>分析 Header</vt:lpstr>
      <vt:lpstr>綱  要</vt:lpstr>
      <vt:lpstr>Servlet 生命週期</vt:lpstr>
      <vt:lpstr>Servlet 生命週期</vt:lpstr>
      <vt:lpstr>Servlet 生命週期</vt:lpstr>
      <vt:lpstr>Servlet 生命週期</vt:lpstr>
      <vt:lpstr>載入：Load</vt:lpstr>
      <vt:lpstr>初始：Initializing</vt:lpstr>
      <vt:lpstr>初始：Initializing</vt:lpstr>
      <vt:lpstr>初始：Initializing</vt:lpstr>
      <vt:lpstr>初始：Initializing</vt:lpstr>
      <vt:lpstr>執行與銷毀：Servcing &amp; Destroy</vt:lpstr>
      <vt:lpstr>執行與銷毀：Servcing &amp; Destroy</vt:lpstr>
      <vt:lpstr>執行與銷毀：Servcing &amp; Destroy</vt:lpstr>
      <vt:lpstr>卸載：Unload</vt:lpstr>
      <vt:lpstr>PowerPoint 簡報</vt:lpstr>
    </vt:vector>
  </TitlesOfParts>
  <Company>巨匠電腦股份有限公司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la</dc:creator>
  <cp:lastModifiedBy>weihan tuan</cp:lastModifiedBy>
  <cp:revision>2111</cp:revision>
  <dcterms:created xsi:type="dcterms:W3CDTF">2004-04-15T01:51:44Z</dcterms:created>
  <dcterms:modified xsi:type="dcterms:W3CDTF">2022-04-18T08:58:50Z</dcterms:modified>
</cp:coreProperties>
</file>